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8.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57.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58.xml" ContentType="application/vnd.openxmlformats-officedocument.presentationml.notesSlide+xml"/>
  <Override PartName="/ppt/notesSlides/notesSlide59.xml" ContentType="application/vnd.openxmlformats-officedocument.presentationml.notesSlide+xml"/>
  <Override PartName="/ppt/embeddings/oleObject15.bin" ContentType="application/vnd.openxmlformats-officedocument.oleObject"/>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2"/>
  </p:notesMasterIdLst>
  <p:handoutMasterIdLst>
    <p:handoutMasterId r:id="rId63"/>
  </p:handoutMasterIdLst>
  <p:sldIdLst>
    <p:sldId id="256" r:id="rId2"/>
    <p:sldId id="449" r:id="rId3"/>
    <p:sldId id="272" r:id="rId4"/>
    <p:sldId id="273" r:id="rId5"/>
    <p:sldId id="274" r:id="rId6"/>
    <p:sldId id="275" r:id="rId7"/>
    <p:sldId id="277" r:id="rId8"/>
    <p:sldId id="276" r:id="rId9"/>
    <p:sldId id="278" r:id="rId10"/>
    <p:sldId id="287" r:id="rId11"/>
    <p:sldId id="288" r:id="rId12"/>
    <p:sldId id="382" r:id="rId13"/>
    <p:sldId id="290" r:id="rId14"/>
    <p:sldId id="291" r:id="rId15"/>
    <p:sldId id="292" r:id="rId16"/>
    <p:sldId id="300" r:id="rId17"/>
    <p:sldId id="424" r:id="rId18"/>
    <p:sldId id="447" r:id="rId19"/>
    <p:sldId id="425" r:id="rId20"/>
    <p:sldId id="446" r:id="rId21"/>
    <p:sldId id="426" r:id="rId22"/>
    <p:sldId id="427" r:id="rId23"/>
    <p:sldId id="428" r:id="rId24"/>
    <p:sldId id="429" r:id="rId25"/>
    <p:sldId id="430" r:id="rId26"/>
    <p:sldId id="431" r:id="rId27"/>
    <p:sldId id="432" r:id="rId28"/>
    <p:sldId id="433" r:id="rId29"/>
    <p:sldId id="434" r:id="rId30"/>
    <p:sldId id="435" r:id="rId31"/>
    <p:sldId id="436" r:id="rId32"/>
    <p:sldId id="437" r:id="rId33"/>
    <p:sldId id="438" r:id="rId34"/>
    <p:sldId id="439" r:id="rId35"/>
    <p:sldId id="440" r:id="rId36"/>
    <p:sldId id="441" r:id="rId37"/>
    <p:sldId id="445" r:id="rId38"/>
    <p:sldId id="442" r:id="rId39"/>
    <p:sldId id="443" r:id="rId40"/>
    <p:sldId id="444" r:id="rId41"/>
    <p:sldId id="301" r:id="rId42"/>
    <p:sldId id="302" r:id="rId43"/>
    <p:sldId id="303" r:id="rId44"/>
    <p:sldId id="306" r:id="rId45"/>
    <p:sldId id="308" r:id="rId46"/>
    <p:sldId id="309" r:id="rId47"/>
    <p:sldId id="313" r:id="rId48"/>
    <p:sldId id="316" r:id="rId49"/>
    <p:sldId id="317" r:id="rId50"/>
    <p:sldId id="318" r:id="rId51"/>
    <p:sldId id="319" r:id="rId52"/>
    <p:sldId id="320" r:id="rId53"/>
    <p:sldId id="384" r:id="rId54"/>
    <p:sldId id="403" r:id="rId55"/>
    <p:sldId id="404" r:id="rId56"/>
    <p:sldId id="405" r:id="rId57"/>
    <p:sldId id="406" r:id="rId58"/>
    <p:sldId id="407" r:id="rId59"/>
    <p:sldId id="408" r:id="rId60"/>
    <p:sldId id="409"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F"/>
    <a:srgbClr val="87888C"/>
    <a:srgbClr val="0083A2"/>
    <a:srgbClr val="AF2A42"/>
    <a:srgbClr val="EF3F4A"/>
    <a:srgbClr val="8892BC"/>
    <a:srgbClr val="000000"/>
    <a:srgbClr val="E5B73D"/>
    <a:srgbClr val="CD0044"/>
    <a:srgbClr val="4D92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325" autoAdjust="0"/>
    <p:restoredTop sz="93900" autoAdjust="0"/>
  </p:normalViewPr>
  <p:slideViewPr>
    <p:cSldViewPr snapToGrid="0">
      <p:cViewPr>
        <p:scale>
          <a:sx n="125" d="100"/>
          <a:sy n="125" d="100"/>
        </p:scale>
        <p:origin x="-112" y="5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114" d="100"/>
          <a:sy n="114" d="100"/>
        </p:scale>
        <p:origin x="-50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1" Type="http://schemas.openxmlformats.org/officeDocument/2006/relationships/image" Target="../media/image7.emf"/><Relationship Id="rId2"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12/10/15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10</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11</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12</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13</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14</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15</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16</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17</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18</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19</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2</a:t>
            </a:fld>
            <a:endParaRPr lang="en-US" dirty="0"/>
          </a:p>
        </p:txBody>
      </p:sp>
    </p:spTree>
    <p:extLst>
      <p:ext uri="{BB962C8B-B14F-4D97-AF65-F5344CB8AC3E}">
        <p14:creationId xmlns:p14="http://schemas.microsoft.com/office/powerpoint/2010/main" val="1317917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20</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21</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22</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23</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24</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25</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26</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27</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28</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29</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30</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31</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32</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33</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34</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35</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36</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37</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38</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39</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40</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41</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42</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43</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44</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45</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46</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47</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48</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49</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5</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50</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51</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52</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53</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54</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55</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56</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57</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58</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59</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6</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60</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7</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8</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9</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MAZU9202_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3467" y="0"/>
            <a:ext cx="5357813" cy="6858000"/>
          </a:xfrm>
          <a:prstGeom prst="rect">
            <a:avLst/>
          </a:prstGeom>
        </p:spPr>
      </p:pic>
      <p:sp>
        <p:nvSpPr>
          <p:cNvPr id="4098" name="Rectangle 2"/>
          <p:cNvSpPr>
            <a:spLocks noGrp="1" noChangeArrowheads="1"/>
          </p:cNvSpPr>
          <p:nvPr>
            <p:ph type="ctrTitle" hasCustomPrompt="1"/>
          </p:nvPr>
        </p:nvSpPr>
        <p:spPr>
          <a:xfrm>
            <a:off x="365126" y="3124200"/>
            <a:ext cx="3392503"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EF3F4A"/>
                </a:solidFill>
                <a:latin typeface="Arial"/>
                <a:cs typeface="Arial"/>
              </a:defRPr>
            </a:lvl1pPr>
          </a:lstStyle>
          <a:p>
            <a:pPr lvl="0"/>
            <a:r>
              <a:rPr lang="en-US" noProof="0" dirty="0" smtClean="0"/>
              <a:t>Click to edit</a:t>
            </a:r>
            <a:br>
              <a:rPr lang="en-US" noProof="0" dirty="0" smtClean="0"/>
            </a:br>
            <a:r>
              <a:rPr lang="en-US" noProof="0" dirty="0" smtClean="0"/>
              <a:t>Master title style</a:t>
            </a:r>
          </a:p>
        </p:txBody>
      </p:sp>
      <p:sp>
        <p:nvSpPr>
          <p:cNvPr id="4101" name="Rectangle 5"/>
          <p:cNvSpPr>
            <a:spLocks noChangeArrowheads="1"/>
          </p:cNvSpPr>
          <p:nvPr/>
        </p:nvSpPr>
        <p:spPr bwMode="auto">
          <a:xfrm>
            <a:off x="-6350" y="0"/>
            <a:ext cx="9162288" cy="609600"/>
          </a:xfrm>
          <a:prstGeom prst="rect">
            <a:avLst/>
          </a:prstGeom>
          <a:solidFill>
            <a:srgbClr val="87888C"/>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userDrawn="1"/>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rgbClr val="000000"/>
                </a:solidFill>
              </a:rPr>
              <a:t>Lecture Outline</a:t>
            </a:r>
            <a:endParaRPr lang="en-US" sz="2800" dirty="0">
              <a:solidFill>
                <a:srgbClr val="000000"/>
              </a:solidFill>
            </a:endParaRPr>
          </a:p>
        </p:txBody>
      </p:sp>
      <p:sp>
        <p:nvSpPr>
          <p:cNvPr id="4113" name="Rectangle 17"/>
          <p:cNvSpPr>
            <a:spLocks noGrp="1" noChangeArrowheads="1"/>
          </p:cNvSpPr>
          <p:nvPr>
            <p:ph type="ftr" sz="quarter" idx="3"/>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98827107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epts-Blu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31425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cepts-Blue Click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228600" indent="0">
              <a:buClrTx/>
              <a:buFont typeface="+mj-lt"/>
              <a:buNone/>
              <a:defRPr>
                <a:latin typeface="Times New Roman"/>
                <a:cs typeface="Times New Roman"/>
              </a:defRPr>
            </a:lvl1pPr>
            <a:lvl2pPr marL="790575" indent="-574675">
              <a:buClrTx/>
              <a:buFont typeface="+mj-lt"/>
              <a:buAutoNum type="arabicPeriod"/>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0"/>
            <a:endParaRPr lang="en-US" dirty="0" smtClean="0"/>
          </a:p>
          <a:p>
            <a:pPr lvl="1"/>
            <a:r>
              <a:rPr lang="en-US" dirty="0" smtClean="0"/>
              <a:t>Second level</a:t>
            </a:r>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43708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cepts-Blue1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950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cepts-Green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009247"/>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869425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cepts-Green1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981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cepts-Green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5663"/>
          </a:xfrm>
        </p:spPr>
        <p:txBody>
          <a:bodyPr/>
          <a:lstStyle>
            <a:lvl1pPr>
              <a:defRPr sz="3000">
                <a:solidFill>
                  <a:srgbClr val="009247"/>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3320732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cepts-Green2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hasCustomPrompt="1"/>
          </p:nvPr>
        </p:nvSpPr>
        <p:spPr>
          <a:xfrm>
            <a:off x="0" y="1170432"/>
            <a:ext cx="9144000" cy="1015663"/>
          </a:xfrm>
        </p:spPr>
        <p:txBody>
          <a:bodyPr/>
          <a:lstStyle>
            <a:lvl1pPr>
              <a:defRPr sz="3000">
                <a:solidFill>
                  <a:srgbClr val="009247"/>
                </a:solidFill>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idx="1"/>
          </p:nvPr>
        </p:nvSpPr>
        <p:spPr>
          <a:xfrm>
            <a:off x="365125" y="2368296"/>
            <a:ext cx="3939438" cy="423367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2368296"/>
            <a:ext cx="3939438" cy="423367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3655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cepts-Gree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62364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cepts-Blue_Title and Content (Checkpoi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125" y="1311407"/>
            <a:ext cx="8229600" cy="5279718"/>
          </a:xfrm>
        </p:spPr>
        <p:txBody>
          <a:bodyPr/>
          <a:lstStyle>
            <a:lvl1pPr marL="0" indent="0">
              <a:spcBef>
                <a:spcPts val="672"/>
              </a:spcBef>
              <a:buClr>
                <a:schemeClr val="tx1"/>
              </a:buClr>
              <a:buFont typeface="+mj-lt"/>
              <a:buNone/>
              <a:tabLst>
                <a:tab pos="911225" algn="l"/>
              </a:tabLst>
              <a:defRPr sz="2400">
                <a:latin typeface="Times New Roman"/>
                <a:cs typeface="Times New Roman"/>
              </a:defRPr>
            </a:lvl1pPr>
            <a:lvl2pPr marL="800100" indent="-342900">
              <a:spcBef>
                <a:spcPts val="672"/>
              </a:spcBef>
              <a:buClr>
                <a:srgbClr val="004A8F"/>
              </a:buClr>
              <a:buFont typeface="Arial"/>
              <a:buChar char="•"/>
              <a:defRPr sz="2400">
                <a:latin typeface="Times New Roman"/>
                <a:cs typeface="Times New Roman"/>
              </a:defRPr>
            </a:lvl2pPr>
            <a:lvl3pPr marL="1143000" indent="-228600">
              <a:spcBef>
                <a:spcPts val="672"/>
              </a:spcBef>
              <a:buClr>
                <a:srgbClr val="004A8F"/>
              </a:buClr>
              <a:buFont typeface="Arial"/>
              <a:buChar char="•"/>
              <a:defRPr sz="2000">
                <a:latin typeface="Times New Roman"/>
                <a:cs typeface="Times New Roman"/>
              </a:defRPr>
            </a:lvl3pPr>
            <a:lvl4pPr marL="1600200" indent="-228600">
              <a:spcBef>
                <a:spcPts val="672"/>
              </a:spcBef>
              <a:buClr>
                <a:srgbClr val="004A8F"/>
              </a:buClr>
              <a:buFont typeface="Arial"/>
              <a:buChar char="•"/>
              <a:defRPr sz="1800">
                <a:latin typeface="Times New Roman"/>
                <a:cs typeface="Times New Roman"/>
              </a:defRPr>
            </a:lvl4pPr>
            <a:lvl5pPr marL="2057400" indent="-228600">
              <a:spcBef>
                <a:spcPts val="672"/>
              </a:spcBef>
              <a:buClr>
                <a:srgbClr val="004A8F"/>
              </a:buClr>
              <a:buFont typeface="Arial"/>
              <a:buChar char="•"/>
              <a:defRPr sz="1800">
                <a:latin typeface="Times New Roman"/>
                <a:cs typeface="Times New Roman"/>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65125" y="1238080"/>
            <a:ext cx="275256" cy="413838"/>
          </a:xfrm>
          <a:prstGeom prst="rect">
            <a:avLst/>
          </a:prstGeom>
          <a:noFill/>
          <a:ln>
            <a:noFill/>
          </a:ln>
          <a:extLst>
            <a:ext uri="{FAA26D3D-D897-4be2-8F04-BA451C77F1D7}">
              <ma14:placeholderFlag xmlns:ma14="http://schemas.microsoft.com/office/mac/drawingml/2011/main"/>
            </a:ext>
          </a:extLst>
        </p:spPr>
      </p:pic>
      <p:sp>
        <p:nvSpPr>
          <p:cNvPr id="13" name="Text Placeholder 9"/>
          <p:cNvSpPr>
            <a:spLocks noGrp="1"/>
          </p:cNvSpPr>
          <p:nvPr>
            <p:ph type="body" sz="quarter" idx="12"/>
          </p:nvPr>
        </p:nvSpPr>
        <p:spPr>
          <a:xfrm>
            <a:off x="630408" y="1351064"/>
            <a:ext cx="835699" cy="400110"/>
          </a:xfrm>
        </p:spPr>
        <p:txBody>
          <a:bodyPr>
            <a:spAutoFit/>
          </a:bodyPr>
          <a:lstStyle>
            <a:lvl1pPr marL="0" indent="0">
              <a:buFontTx/>
              <a:buNone/>
              <a:defRPr sz="2000" b="1">
                <a:latin typeface="Arial"/>
                <a:cs typeface="Arial"/>
              </a:defRPr>
            </a:lvl1pPr>
          </a:lstStyle>
          <a:p>
            <a:pPr lvl="0"/>
            <a:endParaRPr lang="en-US" dirty="0"/>
          </a:p>
        </p:txBody>
      </p:sp>
    </p:spTree>
    <p:extLst>
      <p:ext uri="{BB962C8B-B14F-4D97-AF65-F5344CB8AC3E}">
        <p14:creationId xmlns:p14="http://schemas.microsoft.com/office/powerpoint/2010/main" val="4218432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ANTITATIVE-Red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AF2A4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16250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cepts-Gray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a:buClr>
                <a:srgbClr val="87888C"/>
              </a:buClr>
              <a:defRPr>
                <a:latin typeface="Times New Roman"/>
                <a:cs typeface="Times New Roman"/>
              </a:defRPr>
            </a:lvl1pPr>
            <a:lvl2pPr marL="800100" indent="-342900">
              <a:buClr>
                <a:srgbClr val="87888C"/>
              </a:buClr>
              <a:buFont typeface="Arial"/>
              <a:buChar char="•"/>
              <a:defRPr>
                <a:latin typeface="Times New Roman"/>
                <a:cs typeface="Times New Roman"/>
              </a:defRPr>
            </a:lvl2pPr>
            <a:lvl3pPr>
              <a:buClr>
                <a:srgbClr val="87888C"/>
              </a:buCl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87888C"/>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rgbClr val="000000"/>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42718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ANTITATIVE-Red1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p:nvPr>
        </p:nvSpPr>
        <p:spPr>
          <a:xfrm>
            <a:off x="0" y="1170432"/>
            <a:ext cx="9144000" cy="553998"/>
          </a:xfrm>
        </p:spPr>
        <p:txBody>
          <a:bodyPr/>
          <a:lstStyle>
            <a:lvl1pPr>
              <a:defRPr sz="3000">
                <a:solidFill>
                  <a:srgbClr val="AF2A4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65125" y="1874520"/>
            <a:ext cx="3939438" cy="4718304"/>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874520"/>
            <a:ext cx="3939438" cy="4718304"/>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3866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QUANTITATIVE-Red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5663"/>
          </a:xfrm>
        </p:spPr>
        <p:txBody>
          <a:bodyPr/>
          <a:lstStyle>
            <a:lvl1pPr>
              <a:defRPr sz="3000">
                <a:solidFill>
                  <a:srgbClr val="AF2A42"/>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214289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ANTITATIVE-Red2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hasCustomPrompt="1"/>
          </p:nvPr>
        </p:nvSpPr>
        <p:spPr>
          <a:xfrm>
            <a:off x="0" y="1170432"/>
            <a:ext cx="9144000" cy="1015663"/>
          </a:xfrm>
        </p:spPr>
        <p:txBody>
          <a:bodyPr/>
          <a:lstStyle>
            <a:lvl1pPr>
              <a:defRPr sz="3000">
                <a:solidFill>
                  <a:srgbClr val="AF2A42"/>
                </a:solidFill>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idx="1"/>
          </p:nvPr>
        </p:nvSpPr>
        <p:spPr>
          <a:xfrm>
            <a:off x="365125" y="2368296"/>
            <a:ext cx="3939438" cy="423367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2368295"/>
            <a:ext cx="3939438" cy="423367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0333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NTITATIVE-Red_Title and Content Without Re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353754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NTITATIVE-Red_Two Content Without Re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784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ANTITATIVE-Red_Title and Content (CheckPoi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2184638"/>
            <a:ext cx="8229600" cy="3889569"/>
          </a:xfrm>
        </p:spPr>
        <p:txBody>
          <a:bodyPr/>
          <a:lstStyle>
            <a:lvl1pPr marL="514350" indent="-514350">
              <a:buClrTx/>
              <a:buFont typeface="+mj-lt"/>
              <a:buAutoNum type="alphaLcParen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pic>
        <p:nvPicPr>
          <p:cNvPr id="7" name="Picture 6"/>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1446111"/>
            <a:ext cx="275256" cy="413838"/>
          </a:xfrm>
          <a:prstGeom prst="rect">
            <a:avLst/>
          </a:prstGeom>
          <a:noFill/>
          <a:ln>
            <a:noFill/>
          </a:ln>
          <a:extLst>
            <a:ext uri="{FAA26D3D-D897-4be2-8F04-BA451C77F1D7}">
              <ma14:placeholderFlag xmlns:ma14="http://schemas.microsoft.com/office/mac/drawingml/2011/main"/>
            </a:ext>
          </a:extLst>
        </p:spPr>
      </p:pic>
      <p:sp>
        <p:nvSpPr>
          <p:cNvPr id="8" name="Text Placeholder 9"/>
          <p:cNvSpPr>
            <a:spLocks noGrp="1"/>
          </p:cNvSpPr>
          <p:nvPr>
            <p:ph type="body" sz="quarter" idx="12"/>
          </p:nvPr>
        </p:nvSpPr>
        <p:spPr>
          <a:xfrm>
            <a:off x="630408" y="1559095"/>
            <a:ext cx="835699" cy="400110"/>
          </a:xfrm>
        </p:spPr>
        <p:txBody>
          <a:bodyPr>
            <a:spAutoFit/>
          </a:bodyPr>
          <a:lstStyle>
            <a:lvl1pPr marL="0" indent="0">
              <a:buFontTx/>
              <a:buNone/>
              <a:defRPr sz="2000" b="1">
                <a:latin typeface="Arial"/>
                <a:cs typeface="Arial"/>
              </a:defRPr>
            </a:lvl1pPr>
          </a:lstStyle>
          <a:p>
            <a:pPr lvl="0"/>
            <a:endParaRPr lang="en-US" dirty="0"/>
          </a:p>
        </p:txBody>
      </p:sp>
    </p:spTree>
    <p:extLst>
      <p:ext uri="{BB962C8B-B14F-4D97-AF65-F5344CB8AC3E}">
        <p14:creationId xmlns:p14="http://schemas.microsoft.com/office/powerpoint/2010/main" val="1610663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cepts-Blue_Title and Content (Checkpoint)">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2" name="Content Placeholder 2"/>
          <p:cNvSpPr>
            <a:spLocks noGrp="1"/>
          </p:cNvSpPr>
          <p:nvPr>
            <p:ph idx="1" hasCustomPrompt="1"/>
          </p:nvPr>
        </p:nvSpPr>
        <p:spPr>
          <a:xfrm>
            <a:off x="365125" y="1311407"/>
            <a:ext cx="8229600" cy="5279718"/>
          </a:xfrm>
        </p:spPr>
        <p:txBody>
          <a:bodyPr/>
          <a:lstStyle>
            <a:lvl1pPr marL="0" indent="0">
              <a:spcBef>
                <a:spcPts val="672"/>
              </a:spcBef>
              <a:buClr>
                <a:schemeClr val="tx1"/>
              </a:buClr>
              <a:buFont typeface="+mj-lt"/>
              <a:buNone/>
              <a:tabLst>
                <a:tab pos="911225" algn="l"/>
              </a:tabLst>
              <a:defRPr sz="2400">
                <a:latin typeface="Times New Roman"/>
                <a:cs typeface="Times New Roman"/>
              </a:defRPr>
            </a:lvl1pPr>
            <a:lvl2pPr marL="800100" indent="-342900">
              <a:spcBef>
                <a:spcPts val="672"/>
              </a:spcBef>
              <a:buClr>
                <a:srgbClr val="004A8F"/>
              </a:buClr>
              <a:buFont typeface="Arial"/>
              <a:buChar char="•"/>
              <a:defRPr sz="2400">
                <a:latin typeface="Times New Roman"/>
                <a:cs typeface="Times New Roman"/>
              </a:defRPr>
            </a:lvl2pPr>
            <a:lvl3pPr marL="1143000" indent="-228600">
              <a:spcBef>
                <a:spcPts val="672"/>
              </a:spcBef>
              <a:buClr>
                <a:srgbClr val="004A8F"/>
              </a:buClr>
              <a:buFont typeface="Arial"/>
              <a:buChar char="•"/>
              <a:defRPr sz="2000">
                <a:latin typeface="Times New Roman"/>
                <a:cs typeface="Times New Roman"/>
              </a:defRPr>
            </a:lvl3pPr>
            <a:lvl4pPr marL="1600200" indent="-228600">
              <a:spcBef>
                <a:spcPts val="672"/>
              </a:spcBef>
              <a:buClr>
                <a:srgbClr val="004A8F"/>
              </a:buClr>
              <a:buFont typeface="Arial"/>
              <a:buChar char="•"/>
              <a:defRPr sz="1800">
                <a:latin typeface="Times New Roman"/>
                <a:cs typeface="Times New Roman"/>
              </a:defRPr>
            </a:lvl4pPr>
            <a:lvl5pPr marL="2057400" indent="-228600">
              <a:spcBef>
                <a:spcPts val="672"/>
              </a:spcBef>
              <a:buClr>
                <a:srgbClr val="004A8F"/>
              </a:buClr>
              <a:buFont typeface="Arial"/>
              <a:buChar char="•"/>
              <a:defRPr sz="1800">
                <a:latin typeface="Times New Roman"/>
                <a:cs typeface="Times New Roman"/>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2"/>
          </p:nvPr>
        </p:nvSpPr>
        <p:spPr>
          <a:xfrm>
            <a:off x="630408" y="1351064"/>
            <a:ext cx="835699" cy="400110"/>
          </a:xfrm>
        </p:spPr>
        <p:txBody>
          <a:bodyPr>
            <a:spAutoFit/>
          </a:bodyPr>
          <a:lstStyle>
            <a:lvl1pPr marL="0" indent="0">
              <a:buFontTx/>
              <a:buNone/>
              <a:defRPr sz="2000" b="1">
                <a:latin typeface="Arial"/>
                <a:cs typeface="Arial"/>
              </a:defRPr>
            </a:lvl1pPr>
          </a:lstStyle>
          <a:p>
            <a:pPr lvl="0"/>
            <a:endParaRPr lang="en-US" dirty="0"/>
          </a:p>
        </p:txBody>
      </p:sp>
      <p:pic>
        <p:nvPicPr>
          <p:cNvPr id="16" name="Picture 15"/>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1238080"/>
            <a:ext cx="275256" cy="413838"/>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1445480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ncepts-Red Click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228600" indent="0">
              <a:buClrTx/>
              <a:buFont typeface="+mj-lt"/>
              <a:buNone/>
              <a:defRPr>
                <a:latin typeface="Times New Roman"/>
                <a:cs typeface="Times New Roman"/>
              </a:defRPr>
            </a:lvl1pPr>
            <a:lvl2pPr marL="790575" indent="-574675">
              <a:buClrTx/>
              <a:buFont typeface="+mj-lt"/>
              <a:buAutoNum type="arabicPeriod"/>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0"/>
            <a:endParaRPr lang="en-US" dirty="0" smtClean="0"/>
          </a:p>
          <a:p>
            <a:pPr lvl="1"/>
            <a:r>
              <a:rPr lang="en-US" dirty="0" smtClean="0"/>
              <a:t>Second level</a:t>
            </a:r>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475307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ACTICE-Blu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004A8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843726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RACTICE-Red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AF2A4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83425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cepts-Gray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87888C"/>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rgbClr val="000000"/>
                </a:solidFill>
                <a:latin typeface="Arial"/>
                <a:cs typeface="Arial"/>
              </a:defRPr>
            </a:lvl1pPr>
          </a:lstStyle>
          <a:p>
            <a:pPr lvl="0"/>
            <a:r>
              <a:rPr lang="en-US" dirty="0" smtClean="0"/>
              <a:t>Click to edit Master text styles</a:t>
            </a:r>
          </a:p>
        </p:txBody>
      </p:sp>
      <p:sp>
        <p:nvSpPr>
          <p:cNvPr id="9" name="Title 1"/>
          <p:cNvSpPr>
            <a:spLocks noGrp="1"/>
          </p:cNvSpPr>
          <p:nvPr>
            <p:ph type="title"/>
          </p:nvPr>
        </p:nvSpPr>
        <p:spPr>
          <a:xfrm>
            <a:off x="0" y="1170432"/>
            <a:ext cx="9144000" cy="553998"/>
          </a:xfrm>
        </p:spPr>
        <p:txBody>
          <a:bodyPr/>
          <a:lstStyle>
            <a:lvl1pPr>
              <a:defRPr sz="3000"/>
            </a:lvl1pPr>
          </a:lstStyle>
          <a:p>
            <a:r>
              <a:rPr lang="en-US" dirty="0" smtClean="0"/>
              <a:t>Click to edit Master title style</a:t>
            </a:r>
            <a:endParaRPr lang="en-US" dirty="0"/>
          </a:p>
        </p:txBody>
      </p:sp>
      <p:sp>
        <p:nvSpPr>
          <p:cNvPr id="11" name="Content Placeholder 2"/>
          <p:cNvSpPr>
            <a:spLocks noGrp="1"/>
          </p:cNvSpPr>
          <p:nvPr>
            <p:ph idx="1"/>
          </p:nvPr>
        </p:nvSpPr>
        <p:spPr>
          <a:xfrm>
            <a:off x="365125" y="1874520"/>
            <a:ext cx="3939438" cy="4718304"/>
          </a:xfrm>
        </p:spPr>
        <p:txBody>
          <a:bodyPr/>
          <a:lstStyle>
            <a:lvl1pPr marL="342900" indent="-342900">
              <a:buClr>
                <a:srgbClr val="87888C"/>
              </a:buClr>
              <a:buFont typeface="Arial"/>
              <a:buChar char="•"/>
              <a:defRPr>
                <a:latin typeface="Times New Roman"/>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2"/>
          </p:nvPr>
        </p:nvSpPr>
        <p:spPr>
          <a:xfrm>
            <a:off x="4558878" y="1874520"/>
            <a:ext cx="3939438" cy="4718304"/>
          </a:xfrm>
        </p:spPr>
        <p:txBody>
          <a:bodyPr/>
          <a:lstStyle>
            <a:lvl1pPr marL="342900" indent="-342900">
              <a:buClr>
                <a:srgbClr val="87888C"/>
              </a:buClr>
              <a:buFont typeface="Arial"/>
              <a:buChar char="•"/>
              <a:defRPr>
                <a:latin typeface="Times New Roman"/>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616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CTICE-Red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5663"/>
          </a:xfrm>
        </p:spPr>
        <p:txBody>
          <a:bodyPr/>
          <a:lstStyle>
            <a:lvl1pPr>
              <a:defRPr sz="3000">
                <a:solidFill>
                  <a:srgbClr val="AF2A42"/>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91605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ACTICE-Blue1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p:nvPr>
        </p:nvSpPr>
        <p:spPr>
          <a:xfrm>
            <a:off x="0" y="1170432"/>
            <a:ext cx="9144000" cy="553998"/>
          </a:xfrm>
        </p:spPr>
        <p:txBody>
          <a:bodyPr/>
          <a:lstStyle>
            <a:lvl1pPr>
              <a:defRPr sz="3000">
                <a:solidFill>
                  <a:srgbClr val="004A8F"/>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65125" y="1874520"/>
            <a:ext cx="3939438" cy="4718304"/>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874520"/>
            <a:ext cx="3939438" cy="4718304"/>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7413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RACTICE-Blu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5663"/>
          </a:xfrm>
        </p:spPr>
        <p:txBody>
          <a:bodyPr/>
          <a:lstStyle>
            <a:lvl1pPr>
              <a:defRPr sz="3000">
                <a:solidFill>
                  <a:srgbClr val="004A8F"/>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4123413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RACTICE-Blue2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hasCustomPrompt="1"/>
          </p:nvPr>
        </p:nvSpPr>
        <p:spPr>
          <a:xfrm>
            <a:off x="0" y="1170432"/>
            <a:ext cx="9144000" cy="1015663"/>
          </a:xfrm>
        </p:spPr>
        <p:txBody>
          <a:bodyPr/>
          <a:lstStyle>
            <a:lvl1pPr>
              <a:defRPr sz="3000">
                <a:solidFill>
                  <a:srgbClr val="004A8F"/>
                </a:solidFill>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idx="1"/>
          </p:nvPr>
        </p:nvSpPr>
        <p:spPr>
          <a:xfrm>
            <a:off x="365125" y="2368296"/>
            <a:ext cx="3939438"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2368296"/>
            <a:ext cx="3939438"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25347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ACTICE-Blue_Title and Content Without Re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544182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ACTICE-Blue_Two Content Without Re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0648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ACTICE-Blue_Two Content Without Red_Check points01">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Content Placeholder 2"/>
          <p:cNvSpPr>
            <a:spLocks noGrp="1"/>
          </p:cNvSpPr>
          <p:nvPr>
            <p:ph idx="1" hasCustomPrompt="1"/>
          </p:nvPr>
        </p:nvSpPr>
        <p:spPr>
          <a:xfrm>
            <a:off x="365125" y="1311407"/>
            <a:ext cx="8229600" cy="5279718"/>
          </a:xfrm>
        </p:spPr>
        <p:txBody>
          <a:bodyPr/>
          <a:lstStyle>
            <a:lvl1pPr marL="0" indent="0">
              <a:spcBef>
                <a:spcPts val="672"/>
              </a:spcBef>
              <a:buClr>
                <a:schemeClr val="tx1"/>
              </a:buClr>
              <a:buFont typeface="+mj-lt"/>
              <a:buNone/>
              <a:tabLst>
                <a:tab pos="911225" algn="l"/>
              </a:tabLst>
              <a:defRPr sz="2400">
                <a:latin typeface="Times New Roman"/>
                <a:cs typeface="Times New Roman"/>
              </a:defRPr>
            </a:lvl1pPr>
            <a:lvl2pPr marL="800100" indent="-342900">
              <a:spcBef>
                <a:spcPts val="672"/>
              </a:spcBef>
              <a:buClr>
                <a:srgbClr val="004A8F"/>
              </a:buClr>
              <a:buFont typeface="Arial"/>
              <a:buChar char="•"/>
              <a:defRPr sz="2400">
                <a:latin typeface="Times New Roman"/>
                <a:cs typeface="Times New Roman"/>
              </a:defRPr>
            </a:lvl2pPr>
            <a:lvl3pPr marL="1143000" indent="-228600">
              <a:spcBef>
                <a:spcPts val="672"/>
              </a:spcBef>
              <a:buClr>
                <a:srgbClr val="004A8F"/>
              </a:buClr>
              <a:buFont typeface="Arial"/>
              <a:buChar char="•"/>
              <a:defRPr sz="2000">
                <a:latin typeface="Times New Roman"/>
                <a:cs typeface="Times New Roman"/>
              </a:defRPr>
            </a:lvl3pPr>
            <a:lvl4pPr marL="1600200" indent="-228600">
              <a:spcBef>
                <a:spcPts val="672"/>
              </a:spcBef>
              <a:buClr>
                <a:srgbClr val="004A8F"/>
              </a:buClr>
              <a:buFont typeface="Arial"/>
              <a:buChar char="•"/>
              <a:defRPr sz="1800">
                <a:latin typeface="Times New Roman"/>
                <a:cs typeface="Times New Roman"/>
              </a:defRPr>
            </a:lvl4pPr>
            <a:lvl5pPr marL="2057400" indent="-228600">
              <a:spcBef>
                <a:spcPts val="672"/>
              </a:spcBef>
              <a:buClr>
                <a:srgbClr val="004A8F"/>
              </a:buClr>
              <a:buFont typeface="Arial"/>
              <a:buChar char="•"/>
              <a:defRPr sz="1800">
                <a:latin typeface="Times New Roman"/>
                <a:cs typeface="Times New Roman"/>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2"/>
          </p:nvPr>
        </p:nvSpPr>
        <p:spPr>
          <a:xfrm>
            <a:off x="630408" y="1351064"/>
            <a:ext cx="835699" cy="400110"/>
          </a:xfrm>
        </p:spPr>
        <p:txBody>
          <a:bodyPr>
            <a:spAutoFit/>
          </a:bodyPr>
          <a:lstStyle>
            <a:lvl1pPr marL="0" indent="0">
              <a:buFontTx/>
              <a:buNone/>
              <a:defRPr sz="2000" b="1">
                <a:latin typeface="Arial"/>
                <a:cs typeface="Arial"/>
              </a:defRPr>
            </a:lvl1pPr>
          </a:lstStyle>
          <a:p>
            <a:pPr lvl="0"/>
            <a:endParaRPr lang="en-US" dirty="0"/>
          </a:p>
        </p:txBody>
      </p:sp>
      <p:pic>
        <p:nvPicPr>
          <p:cNvPr id="12" name="Picture 1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1238080"/>
            <a:ext cx="275256" cy="413838"/>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405416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125" y="1463040"/>
            <a:ext cx="4038600" cy="5106987"/>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342793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964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cepts-Gray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87888C"/>
              </a:buClr>
              <a:buFont typeface="Arial"/>
              <a:buChar char="•"/>
              <a:defRPr>
                <a:solidFill>
                  <a:srgbClr val="000000"/>
                </a:solidFill>
                <a:latin typeface="Times New Roman"/>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87888C"/>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rgbClr val="000000"/>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02390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cepts-Gray2_Two Content">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6350" y="0"/>
            <a:ext cx="9162288" cy="1166400"/>
          </a:xfrm>
          <a:prstGeom prst="rect">
            <a:avLst/>
          </a:prstGeom>
          <a:solidFill>
            <a:srgbClr val="87888C"/>
          </a:solidFill>
          <a:ln>
            <a:noFill/>
          </a:ln>
          <a:effectLst/>
          <a:extLst/>
        </p:spPr>
        <p:txBody>
          <a:bodyPr wrap="none" anchor="ctr"/>
          <a:lstStyle/>
          <a:p>
            <a:pPr algn="ctr"/>
            <a:endParaRPr lang="en-US" dirty="0">
              <a:solidFill>
                <a:schemeClr val="accent1"/>
              </a:solidFill>
            </a:endParaRPr>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tx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87888C"/>
              </a:buClr>
              <a:buFont typeface="Arial"/>
              <a:buChar char="•"/>
              <a:defRPr lang="en-US" sz="2800" dirty="0" smtClean="0">
                <a:solidFill>
                  <a:srgbClr val="000000"/>
                </a:solidFill>
                <a:latin typeface="Times New Roman"/>
                <a:ea typeface="+mn-ea"/>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87888C"/>
              </a:buClr>
              <a:buFont typeface="Arial"/>
              <a:buChar char="•"/>
              <a:defRPr>
                <a:latin typeface="Times New Roman"/>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270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cepts-Blu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004A8F"/>
                </a:solidFill>
              </a:defRPr>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7" name="Content Placeholder 2"/>
          <p:cNvSpPr>
            <a:spLocks noGrp="1"/>
          </p:cNvSpPr>
          <p:nvPr>
            <p:ph idx="1"/>
          </p:nvPr>
        </p:nvSpPr>
        <p:spPr>
          <a:xfrm>
            <a:off x="365125" y="1874520"/>
            <a:ext cx="8229600" cy="4718304"/>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773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cepts-Blue2_Two Content2">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p:nvPr>
        </p:nvSpPr>
        <p:spPr>
          <a:xfrm>
            <a:off x="0" y="1170432"/>
            <a:ext cx="9144000" cy="553998"/>
          </a:xfrm>
        </p:spPr>
        <p:txBody>
          <a:bodyPr/>
          <a:lstStyle>
            <a:lvl1pPr>
              <a:defRPr sz="3000">
                <a:solidFill>
                  <a:srgbClr val="004A8F"/>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65125" y="1874520"/>
            <a:ext cx="3939438" cy="4718304"/>
          </a:xfrm>
        </p:spPr>
        <p:txBody>
          <a:bodyPr/>
          <a:lstStyle>
            <a:lvl1pPr marL="342900" indent="-342900">
              <a:spcBef>
                <a:spcPts val="672"/>
              </a:spcBef>
              <a:buClr>
                <a:srgbClr val="004A8F"/>
              </a:buClr>
              <a:buFont typeface="Arial"/>
              <a:buChar char="•"/>
              <a:defRPr>
                <a:latin typeface="Times New Roman"/>
                <a:cs typeface="Times New Roman"/>
              </a:defRPr>
            </a:lvl1pPr>
            <a:lvl2pPr marL="800100" indent="-342900">
              <a:spcBef>
                <a:spcPts val="672"/>
              </a:spcBef>
              <a:buClr>
                <a:srgbClr val="004A8F"/>
              </a:buClr>
              <a:buFont typeface="Arial"/>
              <a:buChar char="•"/>
              <a:defRPr>
                <a:latin typeface="Times New Roman"/>
                <a:cs typeface="Times New Roman"/>
              </a:defRPr>
            </a:lvl2pPr>
            <a:lvl3pPr marL="1143000" indent="-228600">
              <a:spcBef>
                <a:spcPts val="672"/>
              </a:spcBef>
              <a:buClr>
                <a:srgbClr val="004A8F"/>
              </a:buClr>
              <a:buFont typeface="Arial"/>
              <a:buChar char="•"/>
              <a:defRPr>
                <a:latin typeface="Times New Roman"/>
                <a:cs typeface="Times New Roman"/>
              </a:defRPr>
            </a:lvl3pPr>
            <a:lvl4pPr marL="1600200" indent="-228600">
              <a:spcBef>
                <a:spcPts val="672"/>
              </a:spcBef>
              <a:buClr>
                <a:srgbClr val="004A8F"/>
              </a:buClr>
              <a:buFont typeface="Arial"/>
              <a:buChar char="•"/>
              <a:defRPr>
                <a:latin typeface="Times New Roman"/>
                <a:cs typeface="Times New Roman"/>
              </a:defRPr>
            </a:lvl4pPr>
            <a:lvl5pPr marL="2057400" indent="-228600">
              <a:spcBef>
                <a:spcPts val="672"/>
              </a:spcBef>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874520"/>
            <a:ext cx="3939438" cy="4718304"/>
          </a:xfrm>
        </p:spPr>
        <p:txBody>
          <a:bodyPr/>
          <a:lstStyle>
            <a:lvl1pPr marL="342900" indent="-342900">
              <a:spcBef>
                <a:spcPts val="672"/>
              </a:spcBef>
              <a:buClr>
                <a:srgbClr val="004A8F"/>
              </a:buClr>
              <a:buFont typeface="Arial"/>
              <a:buChar char="•"/>
              <a:defRPr>
                <a:latin typeface="Times New Roman"/>
                <a:cs typeface="Times New Roman"/>
              </a:defRPr>
            </a:lvl1pPr>
            <a:lvl2pPr marL="800100" indent="-342900">
              <a:spcBef>
                <a:spcPts val="672"/>
              </a:spcBef>
              <a:buClr>
                <a:srgbClr val="004A8F"/>
              </a:buClr>
              <a:buFont typeface="Arial"/>
              <a:buChar char="•"/>
              <a:defRPr>
                <a:latin typeface="Times New Roman"/>
                <a:cs typeface="Times New Roman"/>
              </a:defRPr>
            </a:lvl2pPr>
            <a:lvl3pPr marL="1143000" indent="-228600">
              <a:spcBef>
                <a:spcPts val="672"/>
              </a:spcBef>
              <a:buClr>
                <a:srgbClr val="004A8F"/>
              </a:buClr>
              <a:buFont typeface="Arial"/>
              <a:buChar char="•"/>
              <a:defRPr>
                <a:latin typeface="Times New Roman"/>
                <a:cs typeface="Times New Roman"/>
              </a:defRPr>
            </a:lvl3pPr>
            <a:lvl4pPr marL="1600200" indent="-228600">
              <a:spcBef>
                <a:spcPts val="672"/>
              </a:spcBef>
              <a:buClr>
                <a:srgbClr val="004A8F"/>
              </a:buClr>
              <a:buFont typeface="Arial"/>
              <a:buChar char="•"/>
              <a:defRPr>
                <a:latin typeface="Times New Roman"/>
                <a:cs typeface="Times New Roman"/>
              </a:defRPr>
            </a:lvl4pPr>
            <a:lvl5pPr marL="2057400" indent="-228600">
              <a:spcBef>
                <a:spcPts val="672"/>
              </a:spcBef>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155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cepts-Blu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4984"/>
          </a:xfrm>
        </p:spPr>
        <p:txBody>
          <a:bodyPr/>
          <a:lstStyle>
            <a:lvl1pPr>
              <a:defRPr sz="3000">
                <a:solidFill>
                  <a:srgbClr val="004A8F"/>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417444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cepts-Blue2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hasCustomPrompt="1"/>
          </p:nvPr>
        </p:nvSpPr>
        <p:spPr>
          <a:xfrm>
            <a:off x="0" y="1170432"/>
            <a:ext cx="9144000" cy="1015663"/>
          </a:xfrm>
        </p:spPr>
        <p:txBody>
          <a:bodyPr/>
          <a:lstStyle>
            <a:lvl1pPr>
              <a:defRPr sz="3000">
                <a:solidFill>
                  <a:srgbClr val="004A8F"/>
                </a:solidFill>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idx="1"/>
          </p:nvPr>
        </p:nvSpPr>
        <p:spPr>
          <a:xfrm>
            <a:off x="365125" y="2368295"/>
            <a:ext cx="3939438"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2368296"/>
            <a:ext cx="3939438"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1369408"/>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2015 Pearson Education, Inc.</a:t>
            </a:r>
            <a:endParaRPr lang="en-GB" dirty="0"/>
          </a:p>
        </p:txBody>
      </p:sp>
      <p:sp>
        <p:nvSpPr>
          <p:cNvPr id="6" name="Slide Number Placeholder 1"/>
          <p:cNvSpPr txBox="1">
            <a:spLocks/>
          </p:cNvSpPr>
          <p:nvPr userDrawn="1"/>
        </p:nvSpPr>
        <p:spPr>
          <a:xfrm>
            <a:off x="6860060" y="6622545"/>
            <a:ext cx="2133600" cy="18000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solidFill>
                  <a:srgbClr val="000000"/>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US" dirty="0" smtClean="0"/>
              <a:t>Slide 17-</a:t>
            </a:r>
            <a:fld id="{514208EC-3598-A14D-A83F-351803A72A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85" r:id="rId29"/>
    <p:sldLayoutId id="2147483686" r:id="rId30"/>
    <p:sldLayoutId id="2147483679" r:id="rId31"/>
    <p:sldLayoutId id="2147483680" r:id="rId32"/>
    <p:sldLayoutId id="2147483681" r:id="rId33"/>
    <p:sldLayoutId id="2147483682" r:id="rId34"/>
    <p:sldLayoutId id="2147483683" r:id="rId35"/>
    <p:sldLayoutId id="2147483684" r:id="rId36"/>
    <p:sldLayoutId id="2147483687" r:id="rId37"/>
    <p:sldLayoutId id="2147483688" r:id="rId38"/>
  </p:sldLayoutIdLst>
  <p:hf sldNum="0" hdr="0" dt="0"/>
  <p:txStyles>
    <p:titleStyle>
      <a:lvl1pPr algn="l" rtl="0" fontAlgn="base">
        <a:spcBef>
          <a:spcPct val="50000"/>
        </a:spcBef>
        <a:spcAft>
          <a:spcPct val="0"/>
        </a:spcAft>
        <a:defRPr sz="3200" b="1">
          <a:solidFill>
            <a:srgbClr val="EF3F4A"/>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EF3F4A"/>
        </a:buClr>
        <a:buChar char="•"/>
        <a:defRPr sz="2800">
          <a:solidFill>
            <a:srgbClr val="000000"/>
          </a:solidFill>
          <a:latin typeface="Times New Roman"/>
          <a:ea typeface="+mn-ea"/>
          <a:cs typeface="Times New Roman"/>
        </a:defRPr>
      </a:lvl1pPr>
      <a:lvl2pPr marL="800100" indent="-342900" algn="l" rtl="0" fontAlgn="base">
        <a:spcBef>
          <a:spcPct val="20000"/>
        </a:spcBef>
        <a:spcAft>
          <a:spcPct val="0"/>
        </a:spcAft>
        <a:buClr>
          <a:srgbClr val="EF3F4A"/>
        </a:buClr>
        <a:buChar char="–"/>
        <a:tabLst/>
        <a:defRPr sz="2800">
          <a:solidFill>
            <a:srgbClr val="000000"/>
          </a:solidFill>
          <a:latin typeface="Times New Roman"/>
          <a:ea typeface="+mn-ea"/>
          <a:cs typeface="Times New Roman"/>
        </a:defRPr>
      </a:lvl2pPr>
      <a:lvl3pPr marL="1143000" indent="-228600" algn="l" rtl="0" fontAlgn="base">
        <a:spcBef>
          <a:spcPct val="20000"/>
        </a:spcBef>
        <a:spcAft>
          <a:spcPct val="0"/>
        </a:spcAft>
        <a:buClr>
          <a:srgbClr val="EF3F4A"/>
        </a:buClr>
        <a:buChar char="•"/>
        <a:defRPr sz="2400">
          <a:solidFill>
            <a:srgbClr val="000000"/>
          </a:solidFill>
          <a:latin typeface="Times New Roman"/>
          <a:ea typeface="+mn-ea"/>
          <a:cs typeface="Times New Roman"/>
        </a:defRPr>
      </a:lvl3pPr>
      <a:lvl4pPr marL="1600200" indent="-228600" algn="l" rtl="0" fontAlgn="base">
        <a:spcBef>
          <a:spcPct val="20000"/>
        </a:spcBef>
        <a:spcAft>
          <a:spcPct val="0"/>
        </a:spcAft>
        <a:buClr>
          <a:srgbClr val="EF3F4A"/>
        </a:buClr>
        <a:buChar char="–"/>
        <a:defRPr sz="2000">
          <a:solidFill>
            <a:srgbClr val="000000"/>
          </a:solidFill>
          <a:latin typeface="Times New Roman"/>
          <a:ea typeface="+mn-ea"/>
          <a:cs typeface="Times New Roman"/>
        </a:defRPr>
      </a:lvl4pPr>
      <a:lvl5pPr marL="2057400" indent="-228600" algn="l" rtl="0" fontAlgn="base">
        <a:spcBef>
          <a:spcPct val="20000"/>
        </a:spcBef>
        <a:spcAft>
          <a:spcPct val="0"/>
        </a:spcAft>
        <a:buClr>
          <a:srgbClr val="EF3F4A"/>
        </a:buClr>
        <a:buChar char="»"/>
        <a:defRPr sz="2000">
          <a:solidFill>
            <a:srgbClr val="000000"/>
          </a:solidFill>
          <a:latin typeface="Times New Roman"/>
          <a:ea typeface="+mn-ea"/>
          <a:cs typeface="Times New Roman"/>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7.xml"/><Relationship Id="rId3" Type="http://schemas.openxmlformats.org/officeDocument/2006/relationships/image" Target="../media/image1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8.xml"/><Relationship Id="rId3" Type="http://schemas.openxmlformats.org/officeDocument/2006/relationships/image" Target="../media/image1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9.xml"/><Relationship Id="rId3"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youtube.com/watch?v=dsrUxhaaWks" TargetMode="External"/><Relationship Id="rId5" Type="http://schemas.openxmlformats.org/officeDocument/2006/relationships/hyperlink" Target="https://www.youtube.com/watch?v=LkYDs-q50mY" TargetMode="Externa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0.xml"/><Relationship Id="rId3" Type="http://schemas.openxmlformats.org/officeDocument/2006/relationships/image" Target="../media/image1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1.xml"/><Relationship Id="rId3" Type="http://schemas.openxmlformats.org/officeDocument/2006/relationships/image" Target="../media/image1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2.xml"/><Relationship Id="rId3" Type="http://schemas.openxmlformats.org/officeDocument/2006/relationships/image" Target="../media/image1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3.xml"/><Relationship Id="rId3" Type="http://schemas.openxmlformats.org/officeDocument/2006/relationships/image" Target="../media/image1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4.xml"/><Relationship Id="rId3" Type="http://schemas.openxmlformats.org/officeDocument/2006/relationships/image" Target="../media/image1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5.xml"/><Relationship Id="rId3" Type="http://schemas.openxmlformats.org/officeDocument/2006/relationships/image" Target="../media/image1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6.xml"/><Relationship Id="rId3" Type="http://schemas.openxmlformats.org/officeDocument/2006/relationships/image" Target="../media/image1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7.xml"/><Relationship Id="rId3" Type="http://schemas.openxmlformats.org/officeDocument/2006/relationships/image" Target="../media/image1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8.xml"/><Relationship Id="rId3" Type="http://schemas.openxmlformats.org/officeDocument/2006/relationships/image" Target="../media/image1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9.xml"/><Relationship Id="rId3"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0.xml"/><Relationship Id="rId3" Type="http://schemas.openxmlformats.org/officeDocument/2006/relationships/image" Target="../media/image1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1.xml"/><Relationship Id="rId3" Type="http://schemas.openxmlformats.org/officeDocument/2006/relationships/image" Target="../media/image1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2.xml"/><Relationship Id="rId3" Type="http://schemas.openxmlformats.org/officeDocument/2006/relationships/image" Target="../media/image1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3.xml"/><Relationship Id="rId3" Type="http://schemas.openxmlformats.org/officeDocument/2006/relationships/image" Target="../media/image1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4.xml"/><Relationship Id="rId3" Type="http://schemas.openxmlformats.org/officeDocument/2006/relationships/image" Target="../media/image1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5.xml"/><Relationship Id="rId3" Type="http://schemas.openxmlformats.org/officeDocument/2006/relationships/image" Target="../media/image1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6.xml"/><Relationship Id="rId3" Type="http://schemas.openxmlformats.org/officeDocument/2006/relationships/image" Target="../media/image1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7.xml"/><Relationship Id="rId3" Type="http://schemas.openxmlformats.org/officeDocument/2006/relationships/image" Target="../media/image1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8.xml"/><Relationship Id="rId3" Type="http://schemas.openxmlformats.org/officeDocument/2006/relationships/image" Target="../media/image20.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9.xml"/><Relationship Id="rId3" Type="http://schemas.openxmlformats.org/officeDocument/2006/relationships/image" Target="../media/image2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0.xml"/><Relationship Id="rId3" Type="http://schemas.openxmlformats.org/officeDocument/2006/relationships/image" Target="../media/image20.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2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 Id="rId3"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hyperlink" Target="http://www.falstad.com/ripple/" TargetMode="External"/><Relationship Id="rId1" Type="http://schemas.openxmlformats.org/officeDocument/2006/relationships/slideLayout" Target="../slideLayouts/slideLayout10.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 Id="rId3" Type="http://schemas.openxmlformats.org/officeDocument/2006/relationships/image" Target="../media/image2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5.xml"/><Relationship Id="rId3" Type="http://schemas.openxmlformats.org/officeDocument/2006/relationships/image" Target="../media/image2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image" Target="../media/image2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2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8.xml"/><Relationship Id="rId3" Type="http://schemas.openxmlformats.org/officeDocument/2006/relationships/image" Target="../media/image2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27.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2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1.xml"/><Relationship Id="rId3" Type="http://schemas.openxmlformats.org/officeDocument/2006/relationships/image" Target="../media/image2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 Id="rId3"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10.bin"/><Relationship Id="rId5" Type="http://schemas.openxmlformats.org/officeDocument/2006/relationships/image" Target="../media/image29.emf"/><Relationship Id="rId6" Type="http://schemas.openxmlformats.org/officeDocument/2006/relationships/oleObject" Target="../embeddings/oleObject11.bin"/><Relationship Id="rId7" Type="http://schemas.openxmlformats.org/officeDocument/2006/relationships/image" Target="../media/image30.emf"/><Relationship Id="rId8" Type="http://schemas.openxmlformats.org/officeDocument/2006/relationships/oleObject" Target="../embeddings/oleObject12.bin"/><Relationship Id="rId9" Type="http://schemas.openxmlformats.org/officeDocument/2006/relationships/image" Target="../media/image31.emf"/><Relationship Id="rId1" Type="http://schemas.openxmlformats.org/officeDocument/2006/relationships/vmlDrawing" Target="../drawings/vmlDrawing3.vml"/><Relationship Id="rId2"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13.bin"/><Relationship Id="rId5" Type="http://schemas.openxmlformats.org/officeDocument/2006/relationships/image" Target="../media/image32.emf"/><Relationship Id="rId6" Type="http://schemas.openxmlformats.org/officeDocument/2006/relationships/oleObject" Target="../embeddings/oleObject14.bin"/><Relationship Id="rId7" Type="http://schemas.openxmlformats.org/officeDocument/2006/relationships/image" Target="../media/image33.emf"/><Relationship Id="rId1" Type="http://schemas.openxmlformats.org/officeDocument/2006/relationships/vmlDrawing" Target="../drawings/vmlDrawing4.vml"/><Relationship Id="rId2"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15.bin"/><Relationship Id="rId5" Type="http://schemas.openxmlformats.org/officeDocument/2006/relationships/image" Target="../media/image34.emf"/><Relationship Id="rId1" Type="http://schemas.openxmlformats.org/officeDocument/2006/relationships/vmlDrawing" Target="../drawings/vmlDrawing5.vml"/><Relationship Id="rId2"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10.emf"/><Relationship Id="rId13" Type="http://schemas.openxmlformats.org/officeDocument/2006/relationships/oleObject" Target="../embeddings/oleObject5.bin"/><Relationship Id="rId14" Type="http://schemas.openxmlformats.org/officeDocument/2006/relationships/image" Target="../media/image11.emf"/><Relationship Id="rId15" Type="http://schemas.openxmlformats.org/officeDocument/2006/relationships/oleObject" Target="../embeddings/oleObject6.bin"/><Relationship Id="rId16" Type="http://schemas.openxmlformats.org/officeDocument/2006/relationships/image" Target="../media/image12.emf"/><Relationship Id="rId17" Type="http://schemas.openxmlformats.org/officeDocument/2006/relationships/oleObject" Target="../embeddings/oleObject7.bin"/><Relationship Id="rId18" Type="http://schemas.openxmlformats.org/officeDocument/2006/relationships/image" Target="../media/image5.jpg"/><Relationship Id="rId1" Type="http://schemas.openxmlformats.org/officeDocument/2006/relationships/vmlDrawing" Target="../drawings/vmlDrawing1.vml"/><Relationship Id="rId2" Type="http://schemas.openxmlformats.org/officeDocument/2006/relationships/slideLayout" Target="../slideLayouts/slideLayout10.xml"/><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7.emf"/><Relationship Id="rId6" Type="http://schemas.openxmlformats.org/officeDocument/2006/relationships/image" Target="../media/image6.jpg"/><Relationship Id="rId7" Type="http://schemas.openxmlformats.org/officeDocument/2006/relationships/oleObject" Target="../embeddings/oleObject2.bin"/><Relationship Id="rId8" Type="http://schemas.openxmlformats.org/officeDocument/2006/relationships/image" Target="../media/image8.emf"/><Relationship Id="rId9" Type="http://schemas.openxmlformats.org/officeDocument/2006/relationships/oleObject" Target="../embeddings/oleObject3.bin"/><Relationship Id="rId10"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6.jpg"/><Relationship Id="rId5" Type="http://schemas.openxmlformats.org/officeDocument/2006/relationships/oleObject" Target="../embeddings/oleObject8.bin"/><Relationship Id="rId6" Type="http://schemas.openxmlformats.org/officeDocument/2006/relationships/image" Target="../media/image13.emf"/><Relationship Id="rId7" Type="http://schemas.openxmlformats.org/officeDocument/2006/relationships/oleObject" Target="../embeddings/oleObject9.bin"/><Relationship Id="rId8"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3124200"/>
            <a:ext cx="3392503" cy="2062103"/>
          </a:xfrm>
        </p:spPr>
        <p:txBody>
          <a:bodyPr/>
          <a:lstStyle/>
          <a:p>
            <a:r>
              <a:rPr lang="en-US" dirty="0" smtClean="0"/>
              <a:t>Chapter 17 Waves in Two and Three Dimensions</a:t>
            </a:r>
            <a:endParaRPr lang="en-US" dirty="0"/>
          </a:p>
        </p:txBody>
      </p:sp>
      <p:sp>
        <p:nvSpPr>
          <p:cNvPr id="5" name="Rectangle 17"/>
          <p:cNvSpPr>
            <a:spLocks noGrp="1" noChangeArrowheads="1"/>
          </p:cNvSpPr>
          <p:nvPr>
            <p:ph type="ftr" sz="quarter" idx="3"/>
          </p:nvPr>
        </p:nvSpPr>
        <p:spPr/>
        <p:txBody>
          <a:bodyPr/>
          <a:lstStyle/>
          <a:p>
            <a:r>
              <a:rPr lang="en-GB" dirty="0" smtClean="0"/>
              <a:t>© 2015 Pearson Education, Inc.</a:t>
            </a:r>
            <a:endParaRPr lang="en-GB" dirty="0"/>
          </a:p>
        </p:txBody>
      </p:sp>
      <p:sp>
        <p:nvSpPr>
          <p:cNvPr id="2" name="Rectangle 1"/>
          <p:cNvSpPr/>
          <p:nvPr/>
        </p:nvSpPr>
        <p:spPr>
          <a:xfrm>
            <a:off x="0" y="871611"/>
            <a:ext cx="4187414" cy="461665"/>
          </a:xfrm>
          <a:prstGeom prst="rect">
            <a:avLst/>
          </a:prstGeom>
        </p:spPr>
        <p:txBody>
          <a:bodyPr wrap="none">
            <a:spAutoFit/>
          </a:bodyPr>
          <a:lstStyle/>
          <a:p>
            <a:r>
              <a:rPr lang="en-US" dirty="0"/>
              <a:t>http://</a:t>
            </a:r>
            <a:r>
              <a:rPr lang="en-US" dirty="0" err="1"/>
              <a:t>www.falstad.com</a:t>
            </a:r>
            <a:r>
              <a:rPr lang="en-US" dirty="0"/>
              <a:t>/ripple/</a:t>
            </a:r>
          </a:p>
        </p:txBody>
      </p:sp>
      <p:sp>
        <p:nvSpPr>
          <p:cNvPr id="3" name="Rectangle 2"/>
          <p:cNvSpPr/>
          <p:nvPr/>
        </p:nvSpPr>
        <p:spPr>
          <a:xfrm>
            <a:off x="149482" y="1589080"/>
            <a:ext cx="4572000" cy="369332"/>
          </a:xfrm>
          <a:prstGeom prst="rect">
            <a:avLst/>
          </a:prstGeom>
        </p:spPr>
        <p:txBody>
          <a:bodyPr>
            <a:spAutoFit/>
          </a:bodyPr>
          <a:lstStyle/>
          <a:p>
            <a:r>
              <a:rPr lang="en-US" sz="1800" dirty="0"/>
              <a:t>https://</a:t>
            </a:r>
            <a:r>
              <a:rPr lang="en-US" sz="1800" dirty="0" err="1"/>
              <a:t>en.wikipedia.org</a:t>
            </a:r>
            <a:r>
              <a:rPr lang="en-US" sz="1800" dirty="0"/>
              <a:t>/wiki/</a:t>
            </a:r>
            <a:r>
              <a:rPr lang="en-US" sz="1800" dirty="0" err="1"/>
              <a:t>Doppler_effect</a:t>
            </a:r>
            <a:endParaRPr lang="en-US" sz="1800" dirty="0"/>
          </a:p>
        </p:txBody>
      </p:sp>
      <p:sp>
        <p:nvSpPr>
          <p:cNvPr id="4" name="Rectangle 3"/>
          <p:cNvSpPr/>
          <p:nvPr/>
        </p:nvSpPr>
        <p:spPr>
          <a:xfrm>
            <a:off x="196960" y="2170719"/>
            <a:ext cx="4572000" cy="369332"/>
          </a:xfrm>
          <a:prstGeom prst="rect">
            <a:avLst/>
          </a:prstGeom>
        </p:spPr>
        <p:txBody>
          <a:bodyPr>
            <a:spAutoFit/>
          </a:bodyPr>
          <a:lstStyle/>
          <a:p>
            <a:r>
              <a:rPr lang="en-US" sz="1800" dirty="0"/>
              <a:t>http://</a:t>
            </a:r>
            <a:r>
              <a:rPr lang="en-US" sz="1800" dirty="0" err="1"/>
              <a:t>www.soundsnap.com</a:t>
            </a:r>
            <a:r>
              <a:rPr lang="en-US" sz="1800" dirty="0"/>
              <a:t>/tags/</a:t>
            </a:r>
            <a:r>
              <a:rPr lang="en-US" sz="1800" dirty="0" err="1"/>
              <a:t>doppler</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Notice that in the views of the surface wave in </a:t>
            </a:r>
            <a:r>
              <a:rPr lang="en-US" dirty="0" smtClean="0"/>
              <a:t>Figure 17.1 </a:t>
            </a:r>
            <a:r>
              <a:rPr lang="en-US" dirty="0"/>
              <a:t>the amplitude does not decrease with increasing </a:t>
            </a:r>
            <a:r>
              <a:rPr lang="en-US" dirty="0" smtClean="0"/>
              <a:t>radial distance </a:t>
            </a:r>
            <a:r>
              <a:rPr lang="en-US" i="1" dirty="0"/>
              <a:t>r</a:t>
            </a:r>
            <a:r>
              <a:rPr lang="en-US" dirty="0"/>
              <a:t>. How could such waves be generated?</a:t>
            </a:r>
          </a:p>
        </p:txBody>
      </p:sp>
      <p:sp>
        <p:nvSpPr>
          <p:cNvPr id="4" name="Footer Placeholder 3"/>
          <p:cNvSpPr>
            <a:spLocks noGrp="1"/>
          </p:cNvSpPr>
          <p:nvPr>
            <p:ph type="ftr" sz="quarter" idx="10"/>
          </p:nvPr>
        </p:nvSpPr>
        <p:spPr/>
        <p:txBody>
          <a:bodyPr/>
          <a:lstStyle/>
          <a:p>
            <a:r>
              <a:rPr lang="en-GB" dirty="0" smtClean="0">
                <a:solidFill>
                  <a:srgbClr val="000000"/>
                </a:solidFill>
              </a:rPr>
              <a:t>© 2015 Pearson Education, Inc.</a:t>
            </a:r>
            <a:endParaRPr lang="en-GB" dirty="0">
              <a:solidFill>
                <a:srgbClr val="000000"/>
              </a:solidFill>
            </a:endParaRPr>
          </a:p>
        </p:txBody>
      </p:sp>
      <p:sp>
        <p:nvSpPr>
          <p:cNvPr id="5" name="Text Placeholder 4"/>
          <p:cNvSpPr>
            <a:spLocks noGrp="1"/>
          </p:cNvSpPr>
          <p:nvPr>
            <p:ph type="body" sz="quarter" idx="11"/>
          </p:nvPr>
        </p:nvSpPr>
        <p:spPr/>
        <p:txBody>
          <a:bodyPr/>
          <a:lstStyle/>
          <a:p>
            <a:r>
              <a:rPr lang="en-US" dirty="0"/>
              <a:t>Checkpoint </a:t>
            </a:r>
            <a:r>
              <a:rPr lang="en-US" dirty="0" smtClean="0"/>
              <a:t>17.2</a:t>
            </a:r>
            <a:endParaRPr lang="en-US" dirty="0"/>
          </a:p>
        </p:txBody>
      </p:sp>
      <p:sp>
        <p:nvSpPr>
          <p:cNvPr id="6" name="Text Placeholder 5"/>
          <p:cNvSpPr>
            <a:spLocks noGrp="1"/>
          </p:cNvSpPr>
          <p:nvPr>
            <p:ph type="body" sz="quarter" idx="12"/>
          </p:nvPr>
        </p:nvSpPr>
        <p:spPr/>
        <p:txBody>
          <a:bodyPr/>
          <a:lstStyle/>
          <a:p>
            <a:r>
              <a:rPr lang="en-US" dirty="0" smtClean="0"/>
              <a:t>17.2</a:t>
            </a:r>
            <a:endParaRPr lang="en-US" dirty="0"/>
          </a:p>
        </p:txBody>
      </p:sp>
      <p:pic>
        <p:nvPicPr>
          <p:cNvPr id="9" name="Picture 8" descr="17_01_Figure.jpg"/>
          <p:cNvPicPr>
            <a:picLocks noChangeAspect="1"/>
          </p:cNvPicPr>
          <p:nvPr/>
        </p:nvPicPr>
        <p:blipFill rotWithShape="1">
          <a:blip r:embed="rId3">
            <a:extLst>
              <a:ext uri="{28A0092B-C50C-407E-A947-70E740481C1C}">
                <a14:useLocalDpi xmlns:a14="http://schemas.microsoft.com/office/drawing/2010/main" val="0"/>
              </a:ext>
            </a:extLst>
          </a:blip>
          <a:srcRect b="2935"/>
          <a:stretch/>
        </p:blipFill>
        <p:spPr>
          <a:xfrm>
            <a:off x="1933326" y="2525036"/>
            <a:ext cx="5253980" cy="4058916"/>
          </a:xfrm>
          <a:prstGeom prst="rect">
            <a:avLst/>
          </a:prstGeom>
        </p:spPr>
      </p:pic>
    </p:spTree>
    <p:extLst>
      <p:ext uri="{BB962C8B-B14F-4D97-AF65-F5344CB8AC3E}">
        <p14:creationId xmlns:p14="http://schemas.microsoft.com/office/powerpoint/2010/main" val="41584801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Which of the following factors plays a role in how much a wave’s amplitude decreases as the wave travels away from its source? Answer all that apply</a:t>
            </a:r>
            <a:r>
              <a:rPr lang="en-US" dirty="0" smtClean="0"/>
              <a:t>.</a:t>
            </a:r>
          </a:p>
          <a:p>
            <a:endParaRPr lang="en-US" dirty="0"/>
          </a:p>
          <a:p>
            <a:pPr marL="742950" indent="-514350">
              <a:buFont typeface="+mj-lt"/>
              <a:buAutoNum type="arabicPeriod"/>
            </a:pPr>
            <a:r>
              <a:rPr lang="tr-TR" dirty="0"/>
              <a:t>Dissipation of the wave’s energy</a:t>
            </a:r>
          </a:p>
          <a:p>
            <a:pPr marL="742950" indent="-514350">
              <a:buFont typeface="+mj-lt"/>
              <a:buAutoNum type="arabicPeriod"/>
            </a:pPr>
            <a:r>
              <a:rPr lang="tr-TR" dirty="0"/>
              <a:t>Dimensionality of the wave</a:t>
            </a:r>
          </a:p>
          <a:p>
            <a:pPr marL="742950" indent="-514350">
              <a:buFont typeface="+mj-lt"/>
              <a:buAutoNum type="arabicPeriod"/>
            </a:pPr>
            <a:r>
              <a:rPr lang="tr-TR" dirty="0"/>
              <a:t>Destructive interference by waves created by other </a:t>
            </a:r>
            <a:r>
              <a:rPr lang="tr-TR" dirty="0" smtClean="0"/>
              <a:t>sources</a:t>
            </a:r>
            <a:endParaRPr lang="tr-TR" dirty="0"/>
          </a:p>
        </p:txBody>
      </p:sp>
      <p:sp>
        <p:nvSpPr>
          <p:cNvPr id="4" name="Footer Placeholder 3"/>
          <p:cNvSpPr>
            <a:spLocks noGrp="1"/>
          </p:cNvSpPr>
          <p:nvPr>
            <p:ph type="ftr" sz="quarter" idx="10"/>
          </p:nvPr>
        </p:nvSpPr>
        <p:spPr/>
        <p:txBody>
          <a:bodyPr/>
          <a:lstStyle/>
          <a:p>
            <a:r>
              <a:rPr lang="en-GB" dirty="0" smtClean="0">
                <a:solidFill>
                  <a:srgbClr val="000000"/>
                </a:solidFill>
              </a:rPr>
              <a:t>© 2015 Pearson Education, Inc.</a:t>
            </a:r>
            <a:endParaRPr lang="en-GB" dirty="0">
              <a:solidFill>
                <a:srgbClr val="000000"/>
              </a:solidFill>
            </a:endParaRPr>
          </a:p>
        </p:txBody>
      </p:sp>
      <p:sp>
        <p:nvSpPr>
          <p:cNvPr id="3" name="Text Placeholder 2"/>
          <p:cNvSpPr>
            <a:spLocks noGrp="1"/>
          </p:cNvSpPr>
          <p:nvPr>
            <p:ph type="body" sz="quarter" idx="11"/>
          </p:nvPr>
        </p:nvSpPr>
        <p:spPr/>
        <p:txBody>
          <a:bodyPr/>
          <a:lstStyle/>
          <a:p>
            <a:r>
              <a:rPr lang="en-US" dirty="0"/>
              <a:t>Section 17.1</a:t>
            </a:r>
          </a:p>
          <a:p>
            <a:r>
              <a:rPr lang="en-US" dirty="0"/>
              <a:t>Clicker Question 1</a:t>
            </a:r>
          </a:p>
        </p:txBody>
      </p:sp>
    </p:spTree>
    <p:extLst>
      <p:ext uri="{BB962C8B-B14F-4D97-AF65-F5344CB8AC3E}">
        <p14:creationId xmlns:p14="http://schemas.microsoft.com/office/powerpoint/2010/main" val="37302666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Which of the following factors plays a role in how much a wave’s amplitude decreases as the wave travels away from its source? Answer all that apply</a:t>
            </a:r>
            <a:r>
              <a:rPr lang="en-US" dirty="0" smtClean="0"/>
              <a:t>.</a:t>
            </a:r>
          </a:p>
          <a:p>
            <a:endParaRPr lang="en-US" dirty="0"/>
          </a:p>
          <a:p>
            <a:pPr marL="742950" indent="-514350">
              <a:buFont typeface="+mj-lt"/>
              <a:buAutoNum type="arabicPeriod"/>
            </a:pPr>
            <a:r>
              <a:rPr lang="tr-TR" dirty="0">
                <a:solidFill>
                  <a:srgbClr val="FF0000"/>
                </a:solidFill>
              </a:rPr>
              <a:t>Dissipation of the wave’s energy</a:t>
            </a:r>
          </a:p>
          <a:p>
            <a:pPr marL="742950" indent="-514350">
              <a:buFont typeface="+mj-lt"/>
              <a:buAutoNum type="arabicPeriod"/>
            </a:pPr>
            <a:r>
              <a:rPr lang="tr-TR" dirty="0">
                <a:solidFill>
                  <a:srgbClr val="FF0000"/>
                </a:solidFill>
              </a:rPr>
              <a:t>Dimensionality of the wave</a:t>
            </a:r>
          </a:p>
          <a:p>
            <a:pPr marL="742950" indent="-514350">
              <a:buFont typeface="+mj-lt"/>
              <a:buAutoNum type="arabicPeriod"/>
            </a:pPr>
            <a:r>
              <a:rPr lang="tr-TR" dirty="0"/>
              <a:t>Destructive interference by waves created by other </a:t>
            </a:r>
            <a:r>
              <a:rPr lang="tr-TR" dirty="0" smtClean="0"/>
              <a:t>sources</a:t>
            </a:r>
            <a:endParaRPr lang="tr-TR" dirty="0"/>
          </a:p>
        </p:txBody>
      </p:sp>
      <p:sp>
        <p:nvSpPr>
          <p:cNvPr id="4" name="Footer Placeholder 3"/>
          <p:cNvSpPr>
            <a:spLocks noGrp="1"/>
          </p:cNvSpPr>
          <p:nvPr>
            <p:ph type="ftr" sz="quarter" idx="10"/>
          </p:nvPr>
        </p:nvSpPr>
        <p:spPr/>
        <p:txBody>
          <a:bodyPr/>
          <a:lstStyle/>
          <a:p>
            <a:r>
              <a:rPr lang="en-GB" dirty="0" smtClean="0">
                <a:solidFill>
                  <a:srgbClr val="000000"/>
                </a:solidFill>
              </a:rPr>
              <a:t>© 2015 Pearson Education, Inc.</a:t>
            </a:r>
            <a:endParaRPr lang="en-GB" dirty="0">
              <a:solidFill>
                <a:srgbClr val="000000"/>
              </a:solidFill>
            </a:endParaRPr>
          </a:p>
        </p:txBody>
      </p:sp>
      <p:sp>
        <p:nvSpPr>
          <p:cNvPr id="3" name="Text Placeholder 2"/>
          <p:cNvSpPr>
            <a:spLocks noGrp="1"/>
          </p:cNvSpPr>
          <p:nvPr>
            <p:ph type="body" sz="quarter" idx="11"/>
          </p:nvPr>
        </p:nvSpPr>
        <p:spPr/>
        <p:txBody>
          <a:bodyPr/>
          <a:lstStyle/>
          <a:p>
            <a:r>
              <a:rPr lang="en-US" dirty="0"/>
              <a:t>Section 17.1</a:t>
            </a:r>
          </a:p>
          <a:p>
            <a:r>
              <a:rPr lang="en-US" dirty="0"/>
              <a:t>Clicker Question 1</a:t>
            </a:r>
          </a:p>
        </p:txBody>
      </p:sp>
      <p:pic>
        <p:nvPicPr>
          <p:cNvPr id="5" name="Picture 4" descr="Red_Tick Mark_28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2924041"/>
            <a:ext cx="621751" cy="713184"/>
          </a:xfrm>
          <a:prstGeom prst="rect">
            <a:avLst/>
          </a:prstGeom>
        </p:spPr>
      </p:pic>
      <p:pic>
        <p:nvPicPr>
          <p:cNvPr id="6" name="Picture 5" descr="Red_Tick Mark_28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3446999"/>
            <a:ext cx="621751" cy="713184"/>
          </a:xfrm>
          <a:prstGeom prst="rect">
            <a:avLst/>
          </a:prstGeom>
        </p:spPr>
      </p:pic>
    </p:spTree>
    <p:extLst>
      <p:ext uri="{BB962C8B-B14F-4D97-AF65-F5344CB8AC3E}">
        <p14:creationId xmlns:p14="http://schemas.microsoft.com/office/powerpoint/2010/main" val="14642829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30" name="Rectangle 6"/>
          <p:cNvSpPr>
            <a:spLocks noGrp="1" noChangeArrowheads="1"/>
          </p:cNvSpPr>
          <p:nvPr>
            <p:ph type="body" sz="quarter" idx="11"/>
          </p:nvPr>
        </p:nvSpPr>
        <p:spPr/>
        <p:txBody>
          <a:bodyPr/>
          <a:lstStyle/>
          <a:p>
            <a:r>
              <a:rPr lang="en-US" dirty="0"/>
              <a:t>Section 17.2: </a:t>
            </a:r>
            <a:r>
              <a:rPr lang="en-US" dirty="0" smtClean="0"/>
              <a:t>Sound</a:t>
            </a:r>
            <a:endParaRPr lang="en-US" dirty="0"/>
          </a:p>
        </p:txBody>
      </p:sp>
      <p:sp>
        <p:nvSpPr>
          <p:cNvPr id="8" name="Content Placeholder 7"/>
          <p:cNvSpPr>
            <a:spLocks noGrp="1"/>
          </p:cNvSpPr>
          <p:nvPr>
            <p:ph idx="1"/>
          </p:nvPr>
        </p:nvSpPr>
        <p:spPr>
          <a:xfrm>
            <a:off x="365124" y="1170432"/>
            <a:ext cx="4413840" cy="5513050"/>
          </a:xfrm>
        </p:spPr>
        <p:txBody>
          <a:bodyPr/>
          <a:lstStyle/>
          <a:p>
            <a:r>
              <a:rPr lang="en-US" sz="2400" dirty="0"/>
              <a:t>Longitudinal waves propagating through any kind of material is what we call </a:t>
            </a:r>
            <a:r>
              <a:rPr lang="en-US" sz="2400" b="1" dirty="0"/>
              <a:t>sound</a:t>
            </a:r>
            <a:r>
              <a:rPr lang="en-US" sz="2400" dirty="0"/>
              <a:t>. </a:t>
            </a:r>
          </a:p>
          <a:p>
            <a:r>
              <a:rPr lang="en-US" sz="2400" dirty="0"/>
              <a:t>The human ear can detect longitudinal waves at frequencies from 20 Hz to </a:t>
            </a:r>
            <a:r>
              <a:rPr lang="en-US" sz="2400" dirty="0" smtClean="0"/>
              <a:t/>
            </a:r>
            <a:br>
              <a:rPr lang="en-US" sz="2400" dirty="0" smtClean="0"/>
            </a:br>
            <a:r>
              <a:rPr lang="en-US" sz="2400" dirty="0" smtClean="0"/>
              <a:t>20 </a:t>
            </a:r>
            <a:r>
              <a:rPr lang="en-US" sz="2400" dirty="0"/>
              <a:t>kHz. </a:t>
            </a:r>
          </a:p>
          <a:p>
            <a:r>
              <a:rPr lang="en-US" sz="2400" dirty="0"/>
              <a:t>Sound waves consist of an alternating series of </a:t>
            </a:r>
            <a:r>
              <a:rPr lang="en-US" sz="2400" i="1" dirty="0"/>
              <a:t>compressions</a:t>
            </a:r>
            <a:r>
              <a:rPr lang="en-US" sz="2400" dirty="0"/>
              <a:t> and </a:t>
            </a:r>
            <a:r>
              <a:rPr lang="en-US" sz="2400" i="1" dirty="0"/>
              <a:t>rarefactions</a:t>
            </a:r>
            <a:r>
              <a:rPr lang="en-US" sz="2400" dirty="0"/>
              <a:t>.</a:t>
            </a:r>
          </a:p>
          <a:p>
            <a:r>
              <a:rPr lang="en-US" sz="2400" dirty="0"/>
              <a:t>For dry air at </a:t>
            </a:r>
            <a:r>
              <a:rPr lang="en-US" sz="2400" dirty="0" smtClean="0"/>
              <a:t>20</a:t>
            </a:r>
            <a:r>
              <a:rPr lang="en-US" sz="2400" dirty="0" smtClean="0">
                <a:sym typeface="Symbol"/>
              </a:rPr>
              <a:t> </a:t>
            </a:r>
            <a:r>
              <a:rPr lang="en-US" sz="2400" dirty="0" smtClean="0"/>
              <a:t>C</a:t>
            </a:r>
            <a:r>
              <a:rPr lang="en-US" sz="2400" dirty="0"/>
              <a:t>, the speed of sound is 343 m/s</a:t>
            </a:r>
            <a:r>
              <a:rPr lang="en-US" sz="2400" dirty="0" smtClean="0"/>
              <a:t>.</a:t>
            </a:r>
            <a:endParaRPr lang="en-US" sz="2400" dirty="0"/>
          </a:p>
        </p:txBody>
      </p:sp>
      <p:pic>
        <p:nvPicPr>
          <p:cNvPr id="10" name="Picture 9" descr="17_08_Figure.jpg"/>
          <p:cNvPicPr>
            <a:picLocks noChangeAspect="1"/>
          </p:cNvPicPr>
          <p:nvPr/>
        </p:nvPicPr>
        <p:blipFill rotWithShape="1">
          <a:blip r:embed="rId3">
            <a:extLst>
              <a:ext uri="{28A0092B-C50C-407E-A947-70E740481C1C}">
                <a14:useLocalDpi xmlns:a14="http://schemas.microsoft.com/office/drawing/2010/main" val="0"/>
              </a:ext>
            </a:extLst>
          </a:blip>
          <a:srcRect b="2799"/>
          <a:stretch/>
        </p:blipFill>
        <p:spPr>
          <a:xfrm>
            <a:off x="4933571" y="1234842"/>
            <a:ext cx="3297911" cy="5571369"/>
          </a:xfrm>
          <a:prstGeom prst="rect">
            <a:avLst/>
          </a:prstGeom>
        </p:spPr>
      </p:pic>
    </p:spTree>
    <p:extLst>
      <p:ext uri="{BB962C8B-B14F-4D97-AF65-F5344CB8AC3E}">
        <p14:creationId xmlns:p14="http://schemas.microsoft.com/office/powerpoint/2010/main" val="30170955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dirty="0" smtClean="0"/>
              <a:t>Exercise 17.2 Wavelength of audible sound</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7" name="Text Placeholder 6"/>
          <p:cNvSpPr>
            <a:spLocks noGrp="1"/>
          </p:cNvSpPr>
          <p:nvPr>
            <p:ph type="body" sz="quarter" idx="11"/>
          </p:nvPr>
        </p:nvSpPr>
        <p:spPr/>
        <p:txBody>
          <a:bodyPr/>
          <a:lstStyle/>
          <a:p>
            <a:r>
              <a:rPr lang="en-US" dirty="0" smtClean="0"/>
              <a:t>Section 17.2: Sound</a:t>
            </a:r>
            <a:endParaRPr lang="en-US" dirty="0"/>
          </a:p>
        </p:txBody>
      </p:sp>
      <p:sp>
        <p:nvSpPr>
          <p:cNvPr id="12" name="Content Placeholder 11"/>
          <p:cNvSpPr>
            <a:spLocks noGrp="1"/>
          </p:cNvSpPr>
          <p:nvPr>
            <p:ph idx="1"/>
          </p:nvPr>
        </p:nvSpPr>
        <p:spPr/>
        <p:txBody>
          <a:bodyPr/>
          <a:lstStyle/>
          <a:p>
            <a:pPr marL="0" indent="0">
              <a:buNone/>
            </a:pPr>
            <a:r>
              <a:rPr lang="en-US" dirty="0"/>
              <a:t>Given that the speed of sound waves in dry air is </a:t>
            </a:r>
            <a:r>
              <a:rPr lang="en-US" dirty="0" smtClean="0"/>
              <a:t/>
            </a:r>
            <a:br>
              <a:rPr lang="en-US" dirty="0" smtClean="0"/>
            </a:br>
            <a:r>
              <a:rPr lang="en-US" dirty="0" smtClean="0"/>
              <a:t>343 m/s, determine </a:t>
            </a:r>
            <a:r>
              <a:rPr lang="en-US" dirty="0"/>
              <a:t>the wavelengths at the lower and upper ends of </a:t>
            </a:r>
            <a:r>
              <a:rPr lang="en-US" dirty="0" smtClean="0"/>
              <a:t>the audible </a:t>
            </a:r>
            <a:r>
              <a:rPr lang="en-US" dirty="0"/>
              <a:t>frequency range </a:t>
            </a:r>
            <a:r>
              <a:rPr lang="en-US" dirty="0" smtClean="0"/>
              <a:t/>
            </a:r>
            <a:br>
              <a:rPr lang="en-US" dirty="0" smtClean="0"/>
            </a:br>
            <a:r>
              <a:rPr lang="en-US" dirty="0" smtClean="0"/>
              <a:t>(</a:t>
            </a:r>
            <a:r>
              <a:rPr lang="en-US" dirty="0"/>
              <a:t>20 Hz</a:t>
            </a:r>
            <a:r>
              <a:rPr lang="en-US" dirty="0" smtClean="0"/>
              <a:t>–20 </a:t>
            </a:r>
            <a:r>
              <a:rPr lang="en-US" dirty="0"/>
              <a:t>kHz).</a:t>
            </a:r>
          </a:p>
        </p:txBody>
      </p:sp>
    </p:spTree>
    <p:extLst>
      <p:ext uri="{BB962C8B-B14F-4D97-AF65-F5344CB8AC3E}">
        <p14:creationId xmlns:p14="http://schemas.microsoft.com/office/powerpoint/2010/main" val="28115777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dirty="0" smtClean="0"/>
              <a:t>Exercise 17.2 Wavelength of audible sound (cont.)</a:t>
            </a:r>
            <a:endParaRPr lang="en-US" dirty="0"/>
          </a:p>
        </p:txBody>
      </p:sp>
      <p:sp>
        <p:nvSpPr>
          <p:cNvPr id="13" name="Content Placeholder 12"/>
          <p:cNvSpPr>
            <a:spLocks noGrp="1"/>
          </p:cNvSpPr>
          <p:nvPr>
            <p:ph idx="1"/>
          </p:nvPr>
        </p:nvSpPr>
        <p:spPr>
          <a:xfrm>
            <a:off x="365125" y="2368296"/>
            <a:ext cx="8148579" cy="4233672"/>
          </a:xfrm>
        </p:spPr>
        <p:txBody>
          <a:bodyPr/>
          <a:lstStyle/>
          <a:p>
            <a:pPr marL="0" indent="0">
              <a:buNone/>
            </a:pPr>
            <a:r>
              <a:rPr lang="en-US" b="1" dirty="0">
                <a:solidFill>
                  <a:srgbClr val="004A8F"/>
                </a:solidFill>
              </a:rPr>
              <a:t>SOLUTION</a:t>
            </a:r>
            <a:r>
              <a:rPr lang="en-US" dirty="0"/>
              <a:t> The wavelength is equal to the distance traveled </a:t>
            </a:r>
            <a:r>
              <a:rPr lang="en-US" dirty="0" smtClean="0"/>
              <a:t>in one </a:t>
            </a:r>
            <a:r>
              <a:rPr lang="en-US" dirty="0"/>
              <a:t>period. At 20 Hz, the period is </a:t>
            </a:r>
            <a:r>
              <a:rPr lang="en-US" dirty="0" smtClean="0"/>
              <a:t/>
            </a:r>
            <a:br>
              <a:rPr lang="en-US" dirty="0" smtClean="0"/>
            </a:br>
            <a:r>
              <a:rPr lang="en-US" dirty="0" smtClean="0"/>
              <a:t>1/(</a:t>
            </a:r>
            <a:r>
              <a:rPr lang="en-US" dirty="0"/>
              <a:t>20 Hz</a:t>
            </a:r>
            <a:r>
              <a:rPr lang="en-US" dirty="0" smtClean="0"/>
              <a:t>) = 1/(</a:t>
            </a:r>
            <a:r>
              <a:rPr lang="en-US" dirty="0"/>
              <a:t>20 </a:t>
            </a:r>
            <a:r>
              <a:rPr lang="en-US" dirty="0" smtClean="0"/>
              <a:t>s</a:t>
            </a:r>
            <a:r>
              <a:rPr lang="en-US" baseline="30000" dirty="0" smtClean="0"/>
              <a:t>–1</a:t>
            </a:r>
            <a:r>
              <a:rPr lang="en-US" dirty="0"/>
              <a:t>) </a:t>
            </a:r>
            <a:r>
              <a:rPr lang="en-US" dirty="0" smtClean="0"/>
              <a:t>= 0.050 </a:t>
            </a:r>
            <a:r>
              <a:rPr lang="en-US" dirty="0"/>
              <a:t>s, so the wavelength is (343 </a:t>
            </a:r>
            <a:r>
              <a:rPr lang="en-US" dirty="0" smtClean="0"/>
              <a:t>m/s</a:t>
            </a:r>
            <a:r>
              <a:rPr lang="en-US" dirty="0"/>
              <a:t>)(0.050 s</a:t>
            </a:r>
            <a:r>
              <a:rPr lang="en-US" dirty="0" smtClean="0"/>
              <a:t>) = 17 </a:t>
            </a:r>
            <a:r>
              <a:rPr lang="en-US" dirty="0"/>
              <a:t>m</a:t>
            </a:r>
            <a:r>
              <a:rPr lang="en-US" dirty="0" smtClean="0"/>
              <a:t>. </a:t>
            </a:r>
            <a:r>
              <a:rPr lang="en-US" dirty="0" smtClean="0">
                <a:solidFill>
                  <a:srgbClr val="004A8F"/>
                </a:solidFill>
              </a:rPr>
              <a:t>✔</a:t>
            </a:r>
          </a:p>
          <a:p>
            <a:pPr marL="0" indent="0">
              <a:buNone/>
            </a:pPr>
            <a:r>
              <a:rPr lang="en-US" dirty="0" smtClean="0"/>
              <a:t>The </a:t>
            </a:r>
            <a:r>
              <a:rPr lang="en-US" dirty="0"/>
              <a:t>period of a wave of 20 kHz is </a:t>
            </a:r>
            <a:r>
              <a:rPr lang="en-US" dirty="0" smtClean="0"/>
              <a:t>1/(</a:t>
            </a:r>
            <a:r>
              <a:rPr lang="en-US" dirty="0"/>
              <a:t>20,000 Hz</a:t>
            </a:r>
            <a:r>
              <a:rPr lang="en-US" dirty="0" smtClean="0"/>
              <a:t>) = </a:t>
            </a:r>
            <a:br>
              <a:rPr lang="en-US" dirty="0" smtClean="0"/>
            </a:br>
            <a:r>
              <a:rPr lang="en-US" dirty="0" smtClean="0"/>
              <a:t>5 × 10</a:t>
            </a:r>
            <a:r>
              <a:rPr lang="en-US" baseline="30000" dirty="0" smtClean="0"/>
              <a:t>–5</a:t>
            </a:r>
            <a:r>
              <a:rPr lang="en-US" dirty="0" smtClean="0"/>
              <a:t> </a:t>
            </a:r>
            <a:r>
              <a:rPr lang="en-US" dirty="0"/>
              <a:t>s</a:t>
            </a:r>
            <a:r>
              <a:rPr lang="en-US" dirty="0" smtClean="0"/>
              <a:t>, so </a:t>
            </a:r>
            <a:r>
              <a:rPr lang="en-US" dirty="0"/>
              <a:t>the wavelength is </a:t>
            </a:r>
            <a:r>
              <a:rPr lang="en-US" dirty="0" smtClean="0"/>
              <a:t>(</a:t>
            </a:r>
            <a:r>
              <a:rPr lang="en-US" dirty="0"/>
              <a:t>343 </a:t>
            </a:r>
            <a:r>
              <a:rPr lang="en-US" dirty="0" smtClean="0"/>
              <a:t>m/s</a:t>
            </a:r>
            <a:r>
              <a:rPr lang="en-US" dirty="0"/>
              <a:t>)(</a:t>
            </a:r>
            <a:r>
              <a:rPr lang="en-US" dirty="0" smtClean="0"/>
              <a:t>5.0 × 10</a:t>
            </a:r>
            <a:r>
              <a:rPr lang="en-US" baseline="30000" dirty="0" smtClean="0"/>
              <a:t>–5</a:t>
            </a:r>
            <a:r>
              <a:rPr lang="en-US" dirty="0" smtClean="0"/>
              <a:t> </a:t>
            </a:r>
            <a:r>
              <a:rPr lang="en-US" dirty="0"/>
              <a:t>s</a:t>
            </a:r>
            <a:r>
              <a:rPr lang="en-US" dirty="0" smtClean="0"/>
              <a:t>) = 17 </a:t>
            </a:r>
            <a:r>
              <a:rPr lang="en-US" dirty="0"/>
              <a:t>mm</a:t>
            </a:r>
            <a:r>
              <a:rPr lang="en-US" dirty="0" smtClean="0"/>
              <a:t>. </a:t>
            </a:r>
            <a:r>
              <a:rPr lang="en-US" dirty="0" smtClean="0">
                <a:solidFill>
                  <a:srgbClr val="004A8F"/>
                </a:solidFill>
              </a:rPr>
              <a:t>✔</a:t>
            </a:r>
            <a:endParaRPr lang="en-US" dirty="0">
              <a:solidFill>
                <a:srgbClr val="004A8F"/>
              </a:solidFill>
            </a:endParaRP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9" name="Text Placeholder 8"/>
          <p:cNvSpPr>
            <a:spLocks noGrp="1"/>
          </p:cNvSpPr>
          <p:nvPr>
            <p:ph type="body" sz="quarter" idx="11"/>
          </p:nvPr>
        </p:nvSpPr>
        <p:spPr/>
        <p:txBody>
          <a:bodyPr/>
          <a:lstStyle/>
          <a:p>
            <a:r>
              <a:rPr lang="en-US" dirty="0" smtClean="0"/>
              <a:t>Section 17.2: Sound</a:t>
            </a:r>
            <a:endParaRPr lang="en-US" dirty="0"/>
          </a:p>
        </p:txBody>
      </p:sp>
    </p:spTree>
    <p:extLst>
      <p:ext uri="{BB962C8B-B14F-4D97-AF65-F5344CB8AC3E}">
        <p14:creationId xmlns:p14="http://schemas.microsoft.com/office/powerpoint/2010/main" val="35444927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Section Goals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30" name="Rectangle 6"/>
          <p:cNvSpPr>
            <a:spLocks noGrp="1" noChangeArrowheads="1"/>
          </p:cNvSpPr>
          <p:nvPr>
            <p:ph type="body" sz="quarter" idx="11"/>
          </p:nvPr>
        </p:nvSpPr>
        <p:spPr/>
        <p:txBody>
          <a:bodyPr/>
          <a:lstStyle/>
          <a:p>
            <a:r>
              <a:rPr lang="en-US" dirty="0" smtClean="0"/>
              <a:t>Section 17.3: Interference</a:t>
            </a:r>
            <a:endParaRPr lang="en-US" dirty="0"/>
          </a:p>
        </p:txBody>
      </p:sp>
      <p:sp>
        <p:nvSpPr>
          <p:cNvPr id="3" name="Content Placeholder 2"/>
          <p:cNvSpPr>
            <a:spLocks noGrp="1"/>
          </p:cNvSpPr>
          <p:nvPr>
            <p:ph idx="1"/>
          </p:nvPr>
        </p:nvSpPr>
        <p:spPr/>
        <p:txBody>
          <a:bodyPr/>
          <a:lstStyle/>
          <a:p>
            <a:pPr marL="0" indent="0">
              <a:buNone/>
            </a:pPr>
            <a:r>
              <a:rPr lang="en-US" sz="2200" dirty="0" smtClean="0"/>
              <a:t>You will learn to</a:t>
            </a:r>
          </a:p>
          <a:p>
            <a:r>
              <a:rPr lang="en-US" sz="2200" dirty="0" smtClean="0"/>
              <a:t>Visualize the superposition of two or more two- or three-dimensional waves traveling through the same region of a medium at the same time.</a:t>
            </a:r>
          </a:p>
          <a:p>
            <a:r>
              <a:rPr lang="en-US" sz="2200" dirty="0" smtClean="0"/>
              <a:t>Define and represent visually the nodal and antinodal lines for interference in two dimensions.</a:t>
            </a:r>
            <a:endParaRPr lang="en-US" sz="2200" dirty="0"/>
          </a:p>
        </p:txBody>
      </p:sp>
      <p:pic>
        <p:nvPicPr>
          <p:cNvPr id="10" name="Picture 9" descr="17_13_Figure.jpg"/>
          <p:cNvPicPr>
            <a:picLocks noChangeAspect="1"/>
          </p:cNvPicPr>
          <p:nvPr/>
        </p:nvPicPr>
        <p:blipFill rotWithShape="1">
          <a:blip r:embed="rId3">
            <a:extLst>
              <a:ext uri="{28A0092B-C50C-407E-A947-70E740481C1C}">
                <a14:useLocalDpi xmlns:a14="http://schemas.microsoft.com/office/drawing/2010/main" val="0"/>
              </a:ext>
            </a:extLst>
          </a:blip>
          <a:srcRect b="3487"/>
          <a:stretch/>
        </p:blipFill>
        <p:spPr>
          <a:xfrm>
            <a:off x="2543928" y="4101628"/>
            <a:ext cx="4056144" cy="2707824"/>
          </a:xfrm>
          <a:prstGeom prst="rect">
            <a:avLst/>
          </a:prstGeom>
        </p:spPr>
      </p:pic>
    </p:spTree>
    <p:extLst>
      <p:ext uri="{BB962C8B-B14F-4D97-AF65-F5344CB8AC3E}">
        <p14:creationId xmlns:p14="http://schemas.microsoft.com/office/powerpoint/2010/main" val="42790141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702" y="0"/>
            <a:ext cx="6858000" cy="6858000"/>
          </a:xfrm>
          <a:prstGeom prst="rect">
            <a:avLst/>
          </a:prstGeom>
        </p:spPr>
      </p:pic>
    </p:spTree>
    <p:extLst>
      <p:ext uri="{BB962C8B-B14F-4D97-AF65-F5344CB8AC3E}">
        <p14:creationId xmlns:p14="http://schemas.microsoft.com/office/powerpoint/2010/main" val="3078569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72827E-6 -1.96532E-6 L -0.88374 0.00555 " pathEditMode="relative" rAng="0" ptsTypes="AA">
                                      <p:cBhvr>
                                        <p:cTn id="6" dur="5000" spd="-100000" fill="hold"/>
                                        <p:tgtEl>
                                          <p:spTgt spid="11"/>
                                        </p:tgtEl>
                                        <p:attrNameLst>
                                          <p:attrName>ppt_x</p:attrName>
                                          <p:attrName>ppt_y</p:attrName>
                                        </p:attrNameLst>
                                      </p:cBhvr>
                                      <p:rCtr x="-44196" y="2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702" y="0"/>
            <a:ext cx="6858000" cy="6858000"/>
          </a:xfrm>
          <a:prstGeom prst="rect">
            <a:avLst/>
          </a:prstGeom>
        </p:spPr>
      </p:pic>
    </p:spTree>
    <p:extLst>
      <p:ext uri="{BB962C8B-B14F-4D97-AF65-F5344CB8AC3E}">
        <p14:creationId xmlns:p14="http://schemas.microsoft.com/office/powerpoint/2010/main" val="1324489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3000" accel="50000" decel="50000" fill="hold" nodeType="clickEffect">
                                  <p:stCondLst>
                                    <p:cond delay="0"/>
                                  </p:stCondLst>
                                  <p:childTnLst>
                                    <p:animMotion origin="layout" path="M -3.31423E-6 -1.75382E-6 C 0.00834 0.00046 0.0165 0.00162 0.02501 0.00162 C 0.02571 0.00162 0.01459 -0.00162 0.01424 -0.00162 C 0.00938 -0.00162 0.00469 -0.00069 -3.31423E-6 -1.75382E-6 Z " pathEditMode="relative" ptsTypes="ffff">
                                      <p:cBhvr>
                                        <p:cTn id="6" dur="5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402" y="0"/>
            <a:ext cx="6858000" cy="6858000"/>
          </a:xfrm>
          <a:prstGeom prst="rect">
            <a:avLst/>
          </a:prstGeom>
        </p:spPr>
      </p:pic>
      <p:sp>
        <p:nvSpPr>
          <p:cNvPr id="5" name="Isosceles Triangle 4"/>
          <p:cNvSpPr/>
          <p:nvPr/>
        </p:nvSpPr>
        <p:spPr bwMode="auto">
          <a:xfrm>
            <a:off x="8750300" y="165100"/>
            <a:ext cx="266700" cy="266700"/>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39624065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70432"/>
            <a:ext cx="9144000" cy="1155402"/>
          </a:xfrm>
        </p:spPr>
        <p:txBody>
          <a:bodyPr/>
          <a:lstStyle/>
          <a:p>
            <a:r>
              <a:rPr lang="en-US" dirty="0" smtClean="0"/>
              <a:t>Waves are common in our surroundings and can be seen in water, heard via sound, and travel as light through space.</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
        <p:nvSpPr>
          <p:cNvPr id="7" name="Text Placeholder 6"/>
          <p:cNvSpPr>
            <a:spLocks noGrp="1"/>
          </p:cNvSpPr>
          <p:nvPr>
            <p:ph type="body" sz="quarter" idx="11"/>
          </p:nvPr>
        </p:nvSpPr>
        <p:spPr/>
        <p:txBody>
          <a:bodyPr/>
          <a:lstStyle/>
          <a:p>
            <a:r>
              <a:rPr lang="en-US" dirty="0" smtClean="0"/>
              <a:t>Chapter 17 Waves in 2D</a:t>
            </a:r>
          </a:p>
        </p:txBody>
      </p:sp>
      <p:pic>
        <p:nvPicPr>
          <p:cNvPr id="5" name="Picture 4"/>
          <p:cNvPicPr>
            <a:picLocks noChangeAspect="1"/>
          </p:cNvPicPr>
          <p:nvPr/>
        </p:nvPicPr>
        <p:blipFill rotWithShape="1">
          <a:blip r:embed="rId3"/>
          <a:srcRect l="2645" t="2251" b="11580"/>
          <a:stretch/>
        </p:blipFill>
        <p:spPr>
          <a:xfrm>
            <a:off x="2412088" y="2586274"/>
            <a:ext cx="4182293" cy="4099739"/>
          </a:xfrm>
          <a:prstGeom prst="rect">
            <a:avLst/>
          </a:prstGeom>
        </p:spPr>
      </p:pic>
      <p:sp>
        <p:nvSpPr>
          <p:cNvPr id="8" name="Rectangle 7"/>
          <p:cNvSpPr/>
          <p:nvPr/>
        </p:nvSpPr>
        <p:spPr>
          <a:xfrm>
            <a:off x="2248795" y="2144013"/>
            <a:ext cx="5223104" cy="338554"/>
          </a:xfrm>
          <a:prstGeom prst="rect">
            <a:avLst/>
          </a:prstGeom>
        </p:spPr>
        <p:txBody>
          <a:bodyPr wrap="square">
            <a:spAutoFit/>
          </a:bodyPr>
          <a:lstStyle/>
          <a:p>
            <a:r>
              <a:rPr lang="en-US" sz="1600" dirty="0">
                <a:hlinkClick r:id="rId4"/>
              </a:rPr>
              <a:t>https://</a:t>
            </a:r>
            <a:r>
              <a:rPr lang="en-US" sz="1600" dirty="0" err="1">
                <a:hlinkClick r:id="rId4"/>
              </a:rPr>
              <a:t>www.youtube.com</a:t>
            </a:r>
            <a:r>
              <a:rPr lang="en-US" sz="1600" dirty="0">
                <a:hlinkClick r:id="rId4"/>
              </a:rPr>
              <a:t>/</a:t>
            </a:r>
            <a:r>
              <a:rPr lang="en-US" sz="1600" dirty="0" err="1">
                <a:hlinkClick r:id="rId4"/>
              </a:rPr>
              <a:t>watch?v</a:t>
            </a:r>
            <a:r>
              <a:rPr lang="en-US" sz="1600" dirty="0">
                <a:hlinkClick r:id="rId4"/>
              </a:rPr>
              <a:t>=</a:t>
            </a:r>
            <a:r>
              <a:rPr lang="en-US" sz="1600" dirty="0" err="1">
                <a:hlinkClick r:id="rId4"/>
              </a:rPr>
              <a:t>dsrUxhaaWks</a:t>
            </a:r>
            <a:endParaRPr lang="en-US" sz="1600" dirty="0"/>
          </a:p>
        </p:txBody>
      </p:sp>
      <p:sp>
        <p:nvSpPr>
          <p:cNvPr id="10" name="Rectangle 9">
            <a:hlinkClick r:id="rId5"/>
          </p:cNvPr>
          <p:cNvSpPr/>
          <p:nvPr/>
        </p:nvSpPr>
        <p:spPr>
          <a:xfrm>
            <a:off x="9364305" y="3227536"/>
            <a:ext cx="4572000" cy="307777"/>
          </a:xfrm>
          <a:prstGeom prst="rect">
            <a:avLst/>
          </a:prstGeom>
        </p:spPr>
        <p:txBody>
          <a:bodyPr>
            <a:spAutoFit/>
          </a:bodyPr>
          <a:lstStyle/>
          <a:p>
            <a:r>
              <a:rPr lang="en-US" sz="1400" dirty="0">
                <a:hlinkClick r:id="rId5"/>
              </a:rPr>
              <a:t>https://</a:t>
            </a:r>
            <a:r>
              <a:rPr lang="en-US" sz="1400" dirty="0" err="1">
                <a:hlinkClick r:id="rId5"/>
              </a:rPr>
              <a:t>www.youtube.com</a:t>
            </a:r>
            <a:r>
              <a:rPr lang="en-US" sz="1400" dirty="0">
                <a:hlinkClick r:id="rId5"/>
              </a:rPr>
              <a:t>/</a:t>
            </a:r>
            <a:r>
              <a:rPr lang="en-US" sz="1400" dirty="0" err="1">
                <a:hlinkClick r:id="rId5"/>
              </a:rPr>
              <a:t>watch?v</a:t>
            </a:r>
            <a:r>
              <a:rPr lang="en-US" sz="1400" dirty="0">
                <a:hlinkClick r:id="rId5"/>
              </a:rPr>
              <a:t>=LkYDs-q50mY</a:t>
            </a:r>
            <a:endParaRPr lang="en-US" sz="1400" dirty="0"/>
          </a:p>
        </p:txBody>
      </p:sp>
    </p:spTree>
    <p:extLst>
      <p:ext uri="{BB962C8B-B14F-4D97-AF65-F5344CB8AC3E}">
        <p14:creationId xmlns:p14="http://schemas.microsoft.com/office/powerpoint/2010/main" val="25975105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402" y="0"/>
            <a:ext cx="6858000" cy="6858000"/>
          </a:xfrm>
          <a:prstGeom prst="rect">
            <a:avLst/>
          </a:prstGeom>
        </p:spPr>
      </p:pic>
      <p:sp>
        <p:nvSpPr>
          <p:cNvPr id="5" name="Isosceles Triangle 4"/>
          <p:cNvSpPr/>
          <p:nvPr/>
        </p:nvSpPr>
        <p:spPr bwMode="auto">
          <a:xfrm>
            <a:off x="8750300" y="165100"/>
            <a:ext cx="266700" cy="266700"/>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15955615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102" y="0"/>
            <a:ext cx="6858000" cy="6858000"/>
          </a:xfrm>
          <a:prstGeom prst="rect">
            <a:avLst/>
          </a:prstGeom>
        </p:spPr>
      </p:pic>
    </p:spTree>
    <p:extLst>
      <p:ext uri="{BB962C8B-B14F-4D97-AF65-F5344CB8AC3E}">
        <p14:creationId xmlns:p14="http://schemas.microsoft.com/office/powerpoint/2010/main" val="37358474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802" y="0"/>
            <a:ext cx="6858000" cy="6858000"/>
          </a:xfrm>
          <a:prstGeom prst="rect">
            <a:avLst/>
          </a:prstGeom>
        </p:spPr>
      </p:pic>
    </p:spTree>
    <p:extLst>
      <p:ext uri="{BB962C8B-B14F-4D97-AF65-F5344CB8AC3E}">
        <p14:creationId xmlns:p14="http://schemas.microsoft.com/office/powerpoint/2010/main" val="17780732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502" y="0"/>
            <a:ext cx="6858000" cy="6858000"/>
          </a:xfrm>
          <a:prstGeom prst="rect">
            <a:avLst/>
          </a:prstGeom>
        </p:spPr>
      </p:pic>
    </p:spTree>
    <p:extLst>
      <p:ext uri="{BB962C8B-B14F-4D97-AF65-F5344CB8AC3E}">
        <p14:creationId xmlns:p14="http://schemas.microsoft.com/office/powerpoint/2010/main" val="39571362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202" y="0"/>
            <a:ext cx="6858000" cy="6858000"/>
          </a:xfrm>
          <a:prstGeom prst="rect">
            <a:avLst/>
          </a:prstGeom>
        </p:spPr>
      </p:pic>
    </p:spTree>
    <p:extLst>
      <p:ext uri="{BB962C8B-B14F-4D97-AF65-F5344CB8AC3E}">
        <p14:creationId xmlns:p14="http://schemas.microsoft.com/office/powerpoint/2010/main" val="34070459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902" y="0"/>
            <a:ext cx="6858000" cy="6858000"/>
          </a:xfrm>
          <a:prstGeom prst="rect">
            <a:avLst/>
          </a:prstGeom>
        </p:spPr>
      </p:pic>
    </p:spTree>
    <p:extLst>
      <p:ext uri="{BB962C8B-B14F-4D97-AF65-F5344CB8AC3E}">
        <p14:creationId xmlns:p14="http://schemas.microsoft.com/office/powerpoint/2010/main" val="38033084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602" y="0"/>
            <a:ext cx="6858000" cy="6858000"/>
          </a:xfrm>
          <a:prstGeom prst="rect">
            <a:avLst/>
          </a:prstGeom>
        </p:spPr>
      </p:pic>
    </p:spTree>
    <p:extLst>
      <p:ext uri="{BB962C8B-B14F-4D97-AF65-F5344CB8AC3E}">
        <p14:creationId xmlns:p14="http://schemas.microsoft.com/office/powerpoint/2010/main" val="1291507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302" y="0"/>
            <a:ext cx="6858000" cy="6858000"/>
          </a:xfrm>
          <a:prstGeom prst="rect">
            <a:avLst/>
          </a:prstGeom>
        </p:spPr>
      </p:pic>
    </p:spTree>
    <p:extLst>
      <p:ext uri="{BB962C8B-B14F-4D97-AF65-F5344CB8AC3E}">
        <p14:creationId xmlns:p14="http://schemas.microsoft.com/office/powerpoint/2010/main" val="26644350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002" y="0"/>
            <a:ext cx="6858000" cy="6858000"/>
          </a:xfrm>
          <a:prstGeom prst="rect">
            <a:avLst/>
          </a:prstGeom>
        </p:spPr>
      </p:pic>
    </p:spTree>
    <p:extLst>
      <p:ext uri="{BB962C8B-B14F-4D97-AF65-F5344CB8AC3E}">
        <p14:creationId xmlns:p14="http://schemas.microsoft.com/office/powerpoint/2010/main" val="25994758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702" y="0"/>
            <a:ext cx="6858000" cy="6858000"/>
          </a:xfrm>
          <a:prstGeom prst="rect">
            <a:avLst/>
          </a:prstGeom>
        </p:spPr>
      </p:pic>
    </p:spTree>
    <p:extLst>
      <p:ext uri="{BB962C8B-B14F-4D97-AF65-F5344CB8AC3E}">
        <p14:creationId xmlns:p14="http://schemas.microsoft.com/office/powerpoint/2010/main" val="7257104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17_02_Figure.jpg"/>
          <p:cNvPicPr>
            <a:picLocks noChangeAspect="1"/>
          </p:cNvPicPr>
          <p:nvPr/>
        </p:nvPicPr>
        <p:blipFill rotWithShape="1">
          <a:blip r:embed="rId3">
            <a:extLst>
              <a:ext uri="{28A0092B-C50C-407E-A947-70E740481C1C}">
                <a14:useLocalDpi xmlns:a14="http://schemas.microsoft.com/office/drawing/2010/main" val="0"/>
              </a:ext>
            </a:extLst>
          </a:blip>
          <a:srcRect b="2767"/>
          <a:stretch/>
        </p:blipFill>
        <p:spPr>
          <a:xfrm>
            <a:off x="4252097" y="1519708"/>
            <a:ext cx="4768787" cy="4850839"/>
          </a:xfrm>
          <a:prstGeom prst="rect">
            <a:avLst/>
          </a:prstGeom>
        </p:spPr>
      </p:pic>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30" name="Rectangle 6"/>
          <p:cNvSpPr>
            <a:spLocks noGrp="1" noChangeArrowheads="1"/>
          </p:cNvSpPr>
          <p:nvPr>
            <p:ph type="body" sz="quarter" idx="11"/>
          </p:nvPr>
        </p:nvSpPr>
        <p:spPr/>
        <p:txBody>
          <a:bodyPr/>
          <a:lstStyle/>
          <a:p>
            <a:r>
              <a:rPr lang="en-US" dirty="0" smtClean="0"/>
              <a:t>Section 17.1: Wavefronts</a:t>
            </a:r>
            <a:endParaRPr lang="en-US" dirty="0"/>
          </a:p>
        </p:txBody>
      </p:sp>
      <p:sp>
        <p:nvSpPr>
          <p:cNvPr id="1029" name="Rectangle 5"/>
          <p:cNvSpPr>
            <a:spLocks noGrp="1" noChangeArrowheads="1"/>
          </p:cNvSpPr>
          <p:nvPr>
            <p:ph type="title"/>
          </p:nvPr>
        </p:nvSpPr>
        <p:spPr/>
        <p:txBody>
          <a:bodyPr/>
          <a:lstStyle/>
          <a:p>
            <a:r>
              <a:rPr lang="en-US" dirty="0" smtClean="0"/>
              <a:t>Section Goals</a:t>
            </a:r>
            <a:endParaRPr lang="en-US" dirty="0"/>
          </a:p>
        </p:txBody>
      </p:sp>
      <p:sp>
        <p:nvSpPr>
          <p:cNvPr id="3" name="Content Placeholder 2"/>
          <p:cNvSpPr>
            <a:spLocks noGrp="1"/>
          </p:cNvSpPr>
          <p:nvPr>
            <p:ph idx="1"/>
          </p:nvPr>
        </p:nvSpPr>
        <p:spPr>
          <a:xfrm>
            <a:off x="89804" y="1874520"/>
            <a:ext cx="4567189" cy="2486892"/>
          </a:xfrm>
        </p:spPr>
        <p:txBody>
          <a:bodyPr/>
          <a:lstStyle/>
          <a:p>
            <a:r>
              <a:rPr lang="en-US" dirty="0" smtClean="0"/>
              <a:t>Define the concepts of a </a:t>
            </a:r>
            <a:r>
              <a:rPr lang="en-US" b="1" dirty="0" smtClean="0"/>
              <a:t>wavefront</a:t>
            </a:r>
            <a:r>
              <a:rPr lang="en-US" dirty="0" smtClean="0"/>
              <a:t> and represent their motion graphically.</a:t>
            </a:r>
          </a:p>
          <a:p>
            <a:r>
              <a:rPr lang="en-US" dirty="0" smtClean="0"/>
              <a:t>Recognize the geometry of </a:t>
            </a:r>
            <a:r>
              <a:rPr lang="en-US" b="1" dirty="0" smtClean="0"/>
              <a:t>surface waves</a:t>
            </a:r>
            <a:endParaRPr lang="en-US" b="1" dirty="0"/>
          </a:p>
        </p:txBody>
      </p:sp>
    </p:spTree>
    <p:extLst>
      <p:ext uri="{BB962C8B-B14F-4D97-AF65-F5344CB8AC3E}">
        <p14:creationId xmlns:p14="http://schemas.microsoft.com/office/powerpoint/2010/main" val="13307638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402" y="0"/>
            <a:ext cx="6858000" cy="6858000"/>
          </a:xfrm>
          <a:prstGeom prst="rect">
            <a:avLst/>
          </a:prstGeom>
        </p:spPr>
      </p:pic>
    </p:spTree>
    <p:extLst>
      <p:ext uri="{BB962C8B-B14F-4D97-AF65-F5344CB8AC3E}">
        <p14:creationId xmlns:p14="http://schemas.microsoft.com/office/powerpoint/2010/main" val="322325801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102" y="0"/>
            <a:ext cx="6858000" cy="6858000"/>
          </a:xfrm>
          <a:prstGeom prst="rect">
            <a:avLst/>
          </a:prstGeom>
        </p:spPr>
      </p:pic>
    </p:spTree>
    <p:extLst>
      <p:ext uri="{BB962C8B-B14F-4D97-AF65-F5344CB8AC3E}">
        <p14:creationId xmlns:p14="http://schemas.microsoft.com/office/powerpoint/2010/main" val="34012377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802" y="0"/>
            <a:ext cx="6858000" cy="6858000"/>
          </a:xfrm>
          <a:prstGeom prst="rect">
            <a:avLst/>
          </a:prstGeom>
        </p:spPr>
      </p:pic>
    </p:spTree>
    <p:extLst>
      <p:ext uri="{BB962C8B-B14F-4D97-AF65-F5344CB8AC3E}">
        <p14:creationId xmlns:p14="http://schemas.microsoft.com/office/powerpoint/2010/main" val="32583936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502" y="0"/>
            <a:ext cx="6858000" cy="6858000"/>
          </a:xfrm>
          <a:prstGeom prst="rect">
            <a:avLst/>
          </a:prstGeom>
        </p:spPr>
      </p:pic>
    </p:spTree>
    <p:extLst>
      <p:ext uri="{BB962C8B-B14F-4D97-AF65-F5344CB8AC3E}">
        <p14:creationId xmlns:p14="http://schemas.microsoft.com/office/powerpoint/2010/main" val="18324252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202" y="0"/>
            <a:ext cx="6858000" cy="6858000"/>
          </a:xfrm>
          <a:prstGeom prst="rect">
            <a:avLst/>
          </a:prstGeom>
        </p:spPr>
      </p:pic>
    </p:spTree>
    <p:extLst>
      <p:ext uri="{BB962C8B-B14F-4D97-AF65-F5344CB8AC3E}">
        <p14:creationId xmlns:p14="http://schemas.microsoft.com/office/powerpoint/2010/main" val="286406396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902" y="0"/>
            <a:ext cx="6858000" cy="6858000"/>
          </a:xfrm>
          <a:prstGeom prst="rect">
            <a:avLst/>
          </a:prstGeom>
        </p:spPr>
      </p:pic>
    </p:spTree>
    <p:extLst>
      <p:ext uri="{BB962C8B-B14F-4D97-AF65-F5344CB8AC3E}">
        <p14:creationId xmlns:p14="http://schemas.microsoft.com/office/powerpoint/2010/main" val="335866443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602" y="0"/>
            <a:ext cx="6858000" cy="6858000"/>
          </a:xfrm>
          <a:prstGeom prst="rect">
            <a:avLst/>
          </a:prstGeom>
        </p:spPr>
      </p:pic>
      <p:sp>
        <p:nvSpPr>
          <p:cNvPr id="2" name="Isosceles Triangle 1"/>
          <p:cNvSpPr/>
          <p:nvPr/>
        </p:nvSpPr>
        <p:spPr bwMode="auto">
          <a:xfrm>
            <a:off x="8750300" y="165100"/>
            <a:ext cx="266700" cy="266700"/>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99544123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858000" cy="6858000"/>
          </a:xfrm>
          <a:prstGeom prst="rect">
            <a:avLst/>
          </a:prstGeom>
        </p:spPr>
      </p:pic>
      <p:pic>
        <p:nvPicPr>
          <p:cNvPr id="11" name="Picture 10" descr="circl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602" y="0"/>
            <a:ext cx="6858000" cy="6858000"/>
          </a:xfrm>
          <a:prstGeom prst="rect">
            <a:avLst/>
          </a:prstGeom>
        </p:spPr>
      </p:pic>
      <p:sp>
        <p:nvSpPr>
          <p:cNvPr id="2" name="Isosceles Triangle 1"/>
          <p:cNvSpPr/>
          <p:nvPr/>
        </p:nvSpPr>
        <p:spPr bwMode="auto">
          <a:xfrm>
            <a:off x="8750300" y="165100"/>
            <a:ext cx="266700" cy="266700"/>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24882952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bwMode="auto">
          <a:xfrm>
            <a:off x="8750300" y="165100"/>
            <a:ext cx="266700" cy="266700"/>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pic>
        <p:nvPicPr>
          <p:cNvPr id="4" name="Picture 3" descr="lin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6" name="Picture 5" descr="lin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303556107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6" name="Picture 5" descr="lin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540000">
            <a:off x="0" y="0"/>
            <a:ext cx="6858000" cy="6858000"/>
          </a:xfrm>
          <a:prstGeom prst="rect">
            <a:avLst/>
          </a:prstGeom>
        </p:spPr>
      </p:pic>
    </p:spTree>
    <p:extLst>
      <p:ext uri="{BB962C8B-B14F-4D97-AF65-F5344CB8AC3E}">
        <p14:creationId xmlns:p14="http://schemas.microsoft.com/office/powerpoint/2010/main" val="6874797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sz="2400" dirty="0" smtClean="0"/>
              <a:t>The figure shows cutaway views of a periodic </a:t>
            </a:r>
            <a:r>
              <a:rPr lang="en-US" sz="2400" b="1" dirty="0" smtClean="0"/>
              <a:t>surface wave</a:t>
            </a:r>
            <a:r>
              <a:rPr lang="en-US" sz="2400" dirty="0" smtClean="0"/>
              <a:t> at two instants that are half a period apart.</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7" name="Text Placeholder 16"/>
          <p:cNvSpPr>
            <a:spLocks noGrp="1"/>
          </p:cNvSpPr>
          <p:nvPr>
            <p:ph type="body" sz="quarter" idx="11"/>
          </p:nvPr>
        </p:nvSpPr>
        <p:spPr/>
        <p:txBody>
          <a:bodyPr/>
          <a:lstStyle/>
          <a:p>
            <a:r>
              <a:rPr lang="en-US" dirty="0" smtClean="0"/>
              <a:t>Section 17.1: Wavefronts</a:t>
            </a:r>
          </a:p>
        </p:txBody>
      </p:sp>
      <p:pic>
        <p:nvPicPr>
          <p:cNvPr id="21" name="Picture 20" descr="17_01_Figure.jpg"/>
          <p:cNvPicPr>
            <a:picLocks noChangeAspect="1"/>
          </p:cNvPicPr>
          <p:nvPr/>
        </p:nvPicPr>
        <p:blipFill rotWithShape="1">
          <a:blip r:embed="rId3">
            <a:extLst>
              <a:ext uri="{28A0092B-C50C-407E-A947-70E740481C1C}">
                <a14:useLocalDpi xmlns:a14="http://schemas.microsoft.com/office/drawing/2010/main" val="0"/>
              </a:ext>
            </a:extLst>
          </a:blip>
          <a:srcRect b="2591"/>
          <a:stretch/>
        </p:blipFill>
        <p:spPr>
          <a:xfrm>
            <a:off x="1527924" y="1947341"/>
            <a:ext cx="6039589" cy="4682340"/>
          </a:xfrm>
          <a:prstGeom prst="rect">
            <a:avLst/>
          </a:prstGeom>
        </p:spPr>
      </p:pic>
    </p:spTree>
    <p:extLst>
      <p:ext uri="{BB962C8B-B14F-4D97-AF65-F5344CB8AC3E}">
        <p14:creationId xmlns:p14="http://schemas.microsoft.com/office/powerpoint/2010/main" val="344029816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bwMode="auto">
          <a:xfrm>
            <a:off x="8750300" y="165100"/>
            <a:ext cx="266700" cy="266700"/>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pic>
        <p:nvPicPr>
          <p:cNvPr id="4" name="Picture 3" descr="lin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6" name="Picture 5" descr="lin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1484">
            <a:off x="0" y="0"/>
            <a:ext cx="6858000" cy="6858000"/>
          </a:xfrm>
          <a:prstGeom prst="rect">
            <a:avLst/>
          </a:prstGeom>
        </p:spPr>
      </p:pic>
    </p:spTree>
    <p:extLst>
      <p:ext uri="{BB962C8B-B14F-4D97-AF65-F5344CB8AC3E}">
        <p14:creationId xmlns:p14="http://schemas.microsoft.com/office/powerpoint/2010/main" val="258869621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30" name="Rectangle 6"/>
          <p:cNvSpPr>
            <a:spLocks noGrp="1" noChangeArrowheads="1"/>
          </p:cNvSpPr>
          <p:nvPr>
            <p:ph type="body" sz="quarter" idx="11"/>
          </p:nvPr>
        </p:nvSpPr>
        <p:spPr/>
        <p:txBody>
          <a:bodyPr/>
          <a:lstStyle/>
          <a:p>
            <a:pPr lvl="0"/>
            <a:r>
              <a:rPr lang="en-US" dirty="0" smtClean="0"/>
              <a:t>Section 17.3: Interference</a:t>
            </a:r>
            <a:endParaRPr lang="en-US" dirty="0"/>
          </a:p>
        </p:txBody>
      </p:sp>
      <p:sp>
        <p:nvSpPr>
          <p:cNvPr id="3" name="Content Placeholder 2"/>
          <p:cNvSpPr>
            <a:spLocks noGrp="1"/>
          </p:cNvSpPr>
          <p:nvPr>
            <p:ph idx="1"/>
          </p:nvPr>
        </p:nvSpPr>
        <p:spPr>
          <a:xfrm>
            <a:off x="0" y="1170432"/>
            <a:ext cx="4535713" cy="5422392"/>
          </a:xfrm>
        </p:spPr>
        <p:txBody>
          <a:bodyPr/>
          <a:lstStyle/>
          <a:p>
            <a:r>
              <a:rPr lang="en-US" dirty="0" smtClean="0"/>
              <a:t>Let us now consider the superposition of overlapping waves in two and three dimensions. </a:t>
            </a:r>
          </a:p>
          <a:p>
            <a:r>
              <a:rPr lang="en-US" dirty="0" smtClean="0"/>
              <a:t>The figure shows the interference of two identical circular wave pulses as they spread out on the surface of a liquid. </a:t>
            </a:r>
            <a:endParaRPr lang="en-US" dirty="0"/>
          </a:p>
        </p:txBody>
      </p:sp>
      <p:pic>
        <p:nvPicPr>
          <p:cNvPr id="11" name="Picture 10" descr="17_12_Figure.jpg"/>
          <p:cNvPicPr>
            <a:picLocks noChangeAspect="1"/>
          </p:cNvPicPr>
          <p:nvPr/>
        </p:nvPicPr>
        <p:blipFill rotWithShape="1">
          <a:blip r:embed="rId3">
            <a:extLst>
              <a:ext uri="{28A0092B-C50C-407E-A947-70E740481C1C}">
                <a14:useLocalDpi xmlns:a14="http://schemas.microsoft.com/office/drawing/2010/main" val="0"/>
              </a:ext>
            </a:extLst>
          </a:blip>
          <a:srcRect b="2781"/>
          <a:stretch/>
        </p:blipFill>
        <p:spPr>
          <a:xfrm>
            <a:off x="5244280" y="1"/>
            <a:ext cx="3903247" cy="6626986"/>
          </a:xfrm>
          <a:prstGeom prst="rect">
            <a:avLst/>
          </a:prstGeom>
        </p:spPr>
      </p:pic>
    </p:spTree>
    <p:extLst>
      <p:ext uri="{BB962C8B-B14F-4D97-AF65-F5344CB8AC3E}">
        <p14:creationId xmlns:p14="http://schemas.microsoft.com/office/powerpoint/2010/main" val="35646813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Sources that emit waves having a constant phase difference are called </a:t>
            </a:r>
            <a:r>
              <a:rPr lang="en-US" sz="2400" b="1" dirty="0" smtClean="0"/>
              <a:t>coherent sources</a:t>
            </a:r>
            <a:r>
              <a:rPr lang="en-US" sz="2400" dirty="0" smtClean="0"/>
              <a:t>. </a:t>
            </a:r>
          </a:p>
          <a:p>
            <a:r>
              <a:rPr lang="en-US" sz="2400" dirty="0" smtClean="0"/>
              <a:t>The pattern produces by overlapping circular wavefronts is called a </a:t>
            </a:r>
            <a:r>
              <a:rPr lang="en-US" sz="2400" i="1" dirty="0" smtClean="0"/>
              <a:t>Moiré pattern</a:t>
            </a:r>
            <a:r>
              <a:rPr lang="en-US" sz="2400" dirty="0" smtClean="0"/>
              <a:t>. </a:t>
            </a:r>
          </a:p>
          <a:p>
            <a:r>
              <a:rPr lang="en-US" sz="2400" dirty="0" smtClean="0"/>
              <a:t>Along </a:t>
            </a:r>
            <a:r>
              <a:rPr lang="en-US" sz="2400" b="1" dirty="0" smtClean="0"/>
              <a:t>nodal lines</a:t>
            </a:r>
            <a:r>
              <a:rPr lang="en-US" sz="2400" dirty="0" smtClean="0"/>
              <a:t> the two waves cancel each other and the vector sum of the displacement is always zero. </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30" name="Rectangle 6"/>
          <p:cNvSpPr>
            <a:spLocks noGrp="1" noChangeArrowheads="1"/>
          </p:cNvSpPr>
          <p:nvPr>
            <p:ph type="body" sz="quarter" idx="11"/>
          </p:nvPr>
        </p:nvSpPr>
        <p:spPr/>
        <p:txBody>
          <a:bodyPr/>
          <a:lstStyle/>
          <a:p>
            <a:pPr lvl="0"/>
            <a:r>
              <a:rPr lang="en-US" dirty="0" smtClean="0"/>
              <a:t>Section 17.3: Interference</a:t>
            </a:r>
            <a:endParaRPr lang="en-US" dirty="0"/>
          </a:p>
        </p:txBody>
      </p:sp>
      <p:pic>
        <p:nvPicPr>
          <p:cNvPr id="10" name="Picture 9" descr="17_13_Figure.jpg"/>
          <p:cNvPicPr>
            <a:picLocks noChangeAspect="1"/>
          </p:cNvPicPr>
          <p:nvPr/>
        </p:nvPicPr>
        <p:blipFill rotWithShape="1">
          <a:blip r:embed="rId3">
            <a:extLst>
              <a:ext uri="{28A0092B-C50C-407E-A947-70E740481C1C}">
                <a14:useLocalDpi xmlns:a14="http://schemas.microsoft.com/office/drawing/2010/main" val="0"/>
              </a:ext>
            </a:extLst>
          </a:blip>
          <a:srcRect b="3487"/>
          <a:stretch/>
        </p:blipFill>
        <p:spPr>
          <a:xfrm>
            <a:off x="2281678" y="3640838"/>
            <a:ext cx="4580645" cy="3057976"/>
          </a:xfrm>
          <a:prstGeom prst="rect">
            <a:avLst/>
          </a:prstGeom>
        </p:spPr>
      </p:pic>
    </p:spTree>
    <p:extLst>
      <p:ext uri="{BB962C8B-B14F-4D97-AF65-F5344CB8AC3E}">
        <p14:creationId xmlns:p14="http://schemas.microsoft.com/office/powerpoint/2010/main" val="131540969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7_14_Figure.jpg"/>
          <p:cNvPicPr>
            <a:picLocks noChangeAspect="1"/>
          </p:cNvPicPr>
          <p:nvPr/>
        </p:nvPicPr>
        <p:blipFill rotWithShape="1">
          <a:blip r:embed="rId3">
            <a:extLst>
              <a:ext uri="{28A0092B-C50C-407E-A947-70E740481C1C}">
                <a14:useLocalDpi xmlns:a14="http://schemas.microsoft.com/office/drawing/2010/main" val="0"/>
              </a:ext>
            </a:extLst>
          </a:blip>
          <a:srcRect b="5208"/>
          <a:stretch/>
        </p:blipFill>
        <p:spPr>
          <a:xfrm>
            <a:off x="426285" y="3066238"/>
            <a:ext cx="8282286" cy="3488688"/>
          </a:xfrm>
          <a:prstGeom prst="rect">
            <a:avLst/>
          </a:prstGeom>
        </p:spPr>
      </p:pic>
      <p:sp>
        <p:nvSpPr>
          <p:cNvPr id="8" name="Content Placeholder 7"/>
          <p:cNvSpPr>
            <a:spLocks noGrp="1"/>
          </p:cNvSpPr>
          <p:nvPr>
            <p:ph idx="1"/>
          </p:nvPr>
        </p:nvSpPr>
        <p:spPr/>
        <p:txBody>
          <a:bodyPr/>
          <a:lstStyle/>
          <a:p>
            <a:r>
              <a:rPr lang="en-US" dirty="0" smtClean="0"/>
              <a:t>The figure shows a magnified view of the interference pattern seen on the previous slide. </a:t>
            </a:r>
          </a:p>
          <a:p>
            <a:r>
              <a:rPr lang="en-US" dirty="0" smtClean="0"/>
              <a:t>Along </a:t>
            </a:r>
            <a:r>
              <a:rPr lang="en-US" b="1" dirty="0" smtClean="0"/>
              <a:t>antinodal</a:t>
            </a:r>
            <a:r>
              <a:rPr lang="en-US" dirty="0" smtClean="0"/>
              <a:t> lines the displacement is a maximum.</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30" name="Rectangle 6"/>
          <p:cNvSpPr>
            <a:spLocks noGrp="1" noChangeArrowheads="1"/>
          </p:cNvSpPr>
          <p:nvPr>
            <p:ph type="body" sz="quarter" idx="11"/>
          </p:nvPr>
        </p:nvSpPr>
        <p:spPr/>
        <p:txBody>
          <a:bodyPr/>
          <a:lstStyle/>
          <a:p>
            <a:pPr lvl="0"/>
            <a:r>
              <a:rPr lang="en-US" dirty="0" smtClean="0"/>
              <a:t>Section 17.3: Interference</a:t>
            </a:r>
            <a:endParaRPr lang="en-US" dirty="0"/>
          </a:p>
        </p:txBody>
      </p:sp>
      <p:sp>
        <p:nvSpPr>
          <p:cNvPr id="6" name="Rectangle 5"/>
          <p:cNvSpPr/>
          <p:nvPr/>
        </p:nvSpPr>
        <p:spPr>
          <a:xfrm>
            <a:off x="4956586" y="642924"/>
            <a:ext cx="4187414" cy="461665"/>
          </a:xfrm>
          <a:prstGeom prst="rect">
            <a:avLst/>
          </a:prstGeom>
        </p:spPr>
        <p:txBody>
          <a:bodyPr wrap="none">
            <a:spAutoFit/>
          </a:bodyPr>
          <a:lstStyle/>
          <a:p>
            <a:r>
              <a:rPr lang="en-US" dirty="0">
                <a:hlinkClick r:id="rId4"/>
              </a:rPr>
              <a:t>http://</a:t>
            </a:r>
            <a:r>
              <a:rPr lang="en-US" dirty="0" err="1">
                <a:hlinkClick r:id="rId4"/>
              </a:rPr>
              <a:t>www.falstad.com</a:t>
            </a:r>
            <a:r>
              <a:rPr lang="en-US" dirty="0">
                <a:hlinkClick r:id="rId4"/>
              </a:rPr>
              <a:t>/ripple/</a:t>
            </a:r>
            <a:endParaRPr lang="en-US" dirty="0"/>
          </a:p>
        </p:txBody>
      </p:sp>
      <p:sp>
        <p:nvSpPr>
          <p:cNvPr id="2" name="TextBox 1"/>
          <p:cNvSpPr txBox="1"/>
          <p:nvPr/>
        </p:nvSpPr>
        <p:spPr>
          <a:xfrm>
            <a:off x="5461543" y="150112"/>
            <a:ext cx="3093064" cy="461665"/>
          </a:xfrm>
          <a:prstGeom prst="rect">
            <a:avLst/>
          </a:prstGeom>
          <a:noFill/>
        </p:spPr>
        <p:txBody>
          <a:bodyPr wrap="none" rtlCol="0">
            <a:spAutoFit/>
          </a:bodyPr>
          <a:lstStyle/>
          <a:p>
            <a:r>
              <a:rPr lang="en-US" dirty="0" smtClean="0"/>
              <a:t>set up on split screen</a:t>
            </a:r>
            <a:endParaRPr lang="en-US" dirty="0"/>
          </a:p>
        </p:txBody>
      </p:sp>
    </p:spTree>
    <p:extLst>
      <p:ext uri="{BB962C8B-B14F-4D97-AF65-F5344CB8AC3E}">
        <p14:creationId xmlns:p14="http://schemas.microsoft.com/office/powerpoint/2010/main" val="240709561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One consequence of nodal regions is illustrated in the figure. </a:t>
            </a:r>
          </a:p>
          <a:p>
            <a:pPr lvl="1"/>
            <a:r>
              <a:rPr lang="en-US" sz="2400" b="1" dirty="0"/>
              <a:t>When the waves from two coherent sources interfere, the amplitude of the sum of these waves in certain directions is less than that of a single wave. </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30" name="Rectangle 6"/>
          <p:cNvSpPr>
            <a:spLocks noGrp="1" noChangeArrowheads="1"/>
          </p:cNvSpPr>
          <p:nvPr>
            <p:ph type="body" sz="quarter" idx="11"/>
          </p:nvPr>
        </p:nvSpPr>
        <p:spPr/>
        <p:txBody>
          <a:bodyPr/>
          <a:lstStyle/>
          <a:p>
            <a:pPr lvl="0"/>
            <a:r>
              <a:rPr lang="en-US" dirty="0" smtClean="0"/>
              <a:t>Section 17.3: Interference</a:t>
            </a:r>
          </a:p>
        </p:txBody>
      </p:sp>
      <p:pic>
        <p:nvPicPr>
          <p:cNvPr id="9" name="Picture 8" descr="17_16_Figure.jpg"/>
          <p:cNvPicPr>
            <a:picLocks noChangeAspect="1"/>
          </p:cNvPicPr>
          <p:nvPr/>
        </p:nvPicPr>
        <p:blipFill rotWithShape="1">
          <a:blip r:embed="rId3">
            <a:extLst>
              <a:ext uri="{28A0092B-C50C-407E-A947-70E740481C1C}">
                <a14:useLocalDpi xmlns:a14="http://schemas.microsoft.com/office/drawing/2010/main" val="0"/>
              </a:ext>
            </a:extLst>
          </a:blip>
          <a:srcRect b="4268"/>
          <a:stretch/>
        </p:blipFill>
        <p:spPr>
          <a:xfrm>
            <a:off x="870858" y="2923205"/>
            <a:ext cx="7402284" cy="3570800"/>
          </a:xfrm>
          <a:prstGeom prst="rect">
            <a:avLst/>
          </a:prstGeom>
        </p:spPr>
      </p:pic>
    </p:spTree>
    <p:extLst>
      <p:ext uri="{BB962C8B-B14F-4D97-AF65-F5344CB8AC3E}">
        <p14:creationId xmlns:p14="http://schemas.microsoft.com/office/powerpoint/2010/main" val="169339590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By how many wavelengths are the sources </a:t>
            </a:r>
            <a:r>
              <a:rPr lang="en-US" dirty="0" smtClean="0"/>
              <a:t>in </a:t>
            </a:r>
            <a:br>
              <a:rPr lang="en-US" dirty="0" smtClean="0"/>
            </a:br>
            <a:r>
              <a:rPr lang="en-US" dirty="0" smtClean="0"/>
              <a:t>Figure </a:t>
            </a:r>
            <a:r>
              <a:rPr lang="en-US" dirty="0"/>
              <a:t>17.16</a:t>
            </a:r>
            <a:r>
              <a:rPr lang="en-US" i="1" dirty="0"/>
              <a:t>a</a:t>
            </a:r>
            <a:r>
              <a:rPr lang="en-US" dirty="0"/>
              <a:t> separated?</a:t>
            </a:r>
          </a:p>
        </p:txBody>
      </p:sp>
      <p:sp>
        <p:nvSpPr>
          <p:cNvPr id="4" name="Footer Placeholder 3"/>
          <p:cNvSpPr>
            <a:spLocks noGrp="1"/>
          </p:cNvSpPr>
          <p:nvPr>
            <p:ph type="ftr" sz="quarter" idx="10"/>
          </p:nvPr>
        </p:nvSpPr>
        <p:spPr/>
        <p:txBody>
          <a:bodyPr/>
          <a:lstStyle/>
          <a:p>
            <a:r>
              <a:rPr lang="en-GB" dirty="0" smtClean="0">
                <a:solidFill>
                  <a:srgbClr val="000000"/>
                </a:solidFill>
              </a:rPr>
              <a:t>© 2015 Pearson Education, Inc.</a:t>
            </a:r>
            <a:endParaRPr lang="en-GB" dirty="0">
              <a:solidFill>
                <a:srgbClr val="000000"/>
              </a:solidFill>
            </a:endParaRPr>
          </a:p>
        </p:txBody>
      </p:sp>
      <p:sp>
        <p:nvSpPr>
          <p:cNvPr id="3" name="Text Placeholder 2"/>
          <p:cNvSpPr>
            <a:spLocks noGrp="1"/>
          </p:cNvSpPr>
          <p:nvPr>
            <p:ph type="body" sz="quarter" idx="11"/>
          </p:nvPr>
        </p:nvSpPr>
        <p:spPr/>
        <p:txBody>
          <a:bodyPr/>
          <a:lstStyle/>
          <a:p>
            <a:r>
              <a:rPr lang="en-US" dirty="0"/>
              <a:t>Checkpoint </a:t>
            </a:r>
            <a:r>
              <a:rPr lang="en-US" dirty="0" smtClean="0"/>
              <a:t>17.9</a:t>
            </a:r>
            <a:endParaRPr lang="en-US" dirty="0"/>
          </a:p>
        </p:txBody>
      </p:sp>
      <p:sp>
        <p:nvSpPr>
          <p:cNvPr id="8" name="Text Placeholder 7"/>
          <p:cNvSpPr>
            <a:spLocks noGrp="1"/>
          </p:cNvSpPr>
          <p:nvPr>
            <p:ph type="body" sz="quarter" idx="12"/>
          </p:nvPr>
        </p:nvSpPr>
        <p:spPr/>
        <p:txBody>
          <a:bodyPr/>
          <a:lstStyle/>
          <a:p>
            <a:r>
              <a:rPr lang="en-US" dirty="0" smtClean="0"/>
              <a:t>17.9</a:t>
            </a:r>
            <a:endParaRPr lang="en-US" dirty="0"/>
          </a:p>
        </p:txBody>
      </p:sp>
      <p:pic>
        <p:nvPicPr>
          <p:cNvPr id="9" name="Picture 8" descr="17_16_FigureA.jpg"/>
          <p:cNvPicPr>
            <a:picLocks noChangeAspect="1"/>
          </p:cNvPicPr>
          <p:nvPr/>
        </p:nvPicPr>
        <p:blipFill rotWithShape="1">
          <a:blip r:embed="rId3">
            <a:extLst>
              <a:ext uri="{28A0092B-C50C-407E-A947-70E740481C1C}">
                <a14:useLocalDpi xmlns:a14="http://schemas.microsoft.com/office/drawing/2010/main" val="0"/>
              </a:ext>
            </a:extLst>
          </a:blip>
          <a:srcRect b="2781"/>
          <a:stretch/>
        </p:blipFill>
        <p:spPr>
          <a:xfrm>
            <a:off x="2615039" y="2293396"/>
            <a:ext cx="3913922" cy="4031066"/>
          </a:xfrm>
          <a:prstGeom prst="rect">
            <a:avLst/>
          </a:prstGeom>
        </p:spPr>
      </p:pic>
    </p:spTree>
    <p:extLst>
      <p:ext uri="{BB962C8B-B14F-4D97-AF65-F5344CB8AC3E}">
        <p14:creationId xmlns:p14="http://schemas.microsoft.com/office/powerpoint/2010/main" val="110549081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7_17_Figure.jpg"/>
          <p:cNvPicPr>
            <a:picLocks noChangeAspect="1"/>
          </p:cNvPicPr>
          <p:nvPr/>
        </p:nvPicPr>
        <p:blipFill rotWithShape="1">
          <a:blip r:embed="rId3">
            <a:extLst>
              <a:ext uri="{28A0092B-C50C-407E-A947-70E740481C1C}">
                <a14:useLocalDpi xmlns:a14="http://schemas.microsoft.com/office/drawing/2010/main" val="0"/>
              </a:ext>
            </a:extLst>
          </a:blip>
          <a:srcRect b="6253"/>
          <a:stretch/>
        </p:blipFill>
        <p:spPr>
          <a:xfrm>
            <a:off x="448999" y="3914675"/>
            <a:ext cx="8246002" cy="2668102"/>
          </a:xfrm>
          <a:prstGeom prst="rect">
            <a:avLst/>
          </a:prstGeom>
        </p:spPr>
      </p:pic>
      <p:sp>
        <p:nvSpPr>
          <p:cNvPr id="3" name="Content Placeholder 2"/>
          <p:cNvSpPr>
            <a:spLocks noGrp="1"/>
          </p:cNvSpPr>
          <p:nvPr>
            <p:ph idx="1"/>
          </p:nvPr>
        </p:nvSpPr>
        <p:spPr/>
        <p:txBody>
          <a:bodyPr/>
          <a:lstStyle/>
          <a:p>
            <a:r>
              <a:rPr lang="en-US" sz="2400" dirty="0" smtClean="0"/>
              <a:t>The effect that the separation between the two point sources have on the appearance of nodal lines is shown in the figure. </a:t>
            </a:r>
          </a:p>
          <a:p>
            <a:pPr lvl="1"/>
            <a:r>
              <a:rPr lang="en-US" sz="2400" b="1" dirty="0" smtClean="0"/>
              <a:t>If two coherent sources located a distance </a:t>
            </a:r>
            <a:r>
              <a:rPr lang="en-US" sz="2400" b="1" i="1" dirty="0" smtClean="0"/>
              <a:t>d</a:t>
            </a:r>
            <a:r>
              <a:rPr lang="en-US" sz="2400" b="1" dirty="0" smtClean="0"/>
              <a:t> apart emit identical waves of wavelength </a:t>
            </a:r>
            <a:r>
              <a:rPr lang="en-US" sz="2400" b="1" i="1" dirty="0" smtClean="0"/>
              <a:t>λ</a:t>
            </a:r>
            <a:r>
              <a:rPr lang="en-US" sz="2400" b="1" dirty="0" smtClean="0"/>
              <a:t>, then the number of nodal lines on either side of a straight line running through the centers of the sources is the greatest integer smaller than or equal to 2(</a:t>
            </a:r>
            <a:r>
              <a:rPr lang="en-US" sz="2400" b="1" i="1" dirty="0" smtClean="0"/>
              <a:t>d</a:t>
            </a:r>
            <a:r>
              <a:rPr lang="en-US" sz="2400" b="1" dirty="0" smtClean="0"/>
              <a:t>/</a:t>
            </a:r>
            <a:r>
              <a:rPr lang="en-US" sz="2400" b="1" i="1" dirty="0"/>
              <a:t>λ</a:t>
            </a:r>
            <a:r>
              <a:rPr lang="en-US" sz="2400" b="1" dirty="0" smtClean="0"/>
              <a:t>). </a:t>
            </a:r>
          </a:p>
          <a:p>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30" name="Rectangle 6"/>
          <p:cNvSpPr>
            <a:spLocks noGrp="1" noChangeArrowheads="1"/>
          </p:cNvSpPr>
          <p:nvPr>
            <p:ph type="body" sz="quarter" idx="11"/>
          </p:nvPr>
        </p:nvSpPr>
        <p:spPr/>
        <p:txBody>
          <a:bodyPr/>
          <a:lstStyle/>
          <a:p>
            <a:pPr lvl="0"/>
            <a:r>
              <a:rPr lang="en-US" dirty="0" smtClean="0"/>
              <a:t>Section 17.3: Interference</a:t>
            </a:r>
            <a:endParaRPr lang="en-US" dirty="0"/>
          </a:p>
        </p:txBody>
      </p:sp>
    </p:spTree>
    <p:extLst>
      <p:ext uri="{BB962C8B-B14F-4D97-AF65-F5344CB8AC3E}">
        <p14:creationId xmlns:p14="http://schemas.microsoft.com/office/powerpoint/2010/main" val="75919267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dirty="0" smtClean="0"/>
              <a:t>Example 17.3 Nodes (cont.)</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7" name="Text Placeholder 6"/>
          <p:cNvSpPr>
            <a:spLocks noGrp="1"/>
          </p:cNvSpPr>
          <p:nvPr>
            <p:ph type="body" sz="quarter" idx="11"/>
          </p:nvPr>
        </p:nvSpPr>
        <p:spPr/>
        <p:txBody>
          <a:bodyPr/>
          <a:lstStyle/>
          <a:p>
            <a:r>
              <a:rPr lang="en-US" dirty="0" smtClean="0"/>
              <a:t>Section 17.3: Interference</a:t>
            </a:r>
            <a:endParaRPr lang="en-US" dirty="0"/>
          </a:p>
        </p:txBody>
      </p:sp>
      <p:sp>
        <p:nvSpPr>
          <p:cNvPr id="11" name="Content Placeholder 10"/>
          <p:cNvSpPr>
            <a:spLocks noGrp="1"/>
          </p:cNvSpPr>
          <p:nvPr>
            <p:ph idx="1"/>
          </p:nvPr>
        </p:nvSpPr>
        <p:spPr/>
        <p:txBody>
          <a:bodyPr/>
          <a:lstStyle/>
          <a:p>
            <a:pPr marL="0" indent="0">
              <a:buNone/>
            </a:pPr>
            <a:r>
              <a:rPr lang="en-US" sz="2400" dirty="0"/>
              <a:t>❸ </a:t>
            </a:r>
            <a:r>
              <a:rPr lang="en-US" sz="2400" dirty="0" smtClean="0"/>
              <a:t>EXECUTE PLAN Figure </a:t>
            </a:r>
            <a:r>
              <a:rPr lang="en-US" sz="2400" dirty="0"/>
              <a:t>17.18</a:t>
            </a:r>
            <a:r>
              <a:rPr lang="en-US" sz="2400" i="1" dirty="0"/>
              <a:t>a</a:t>
            </a:r>
            <a:r>
              <a:rPr lang="en-US" sz="2400" dirty="0"/>
              <a:t> shows, for the instant at </a:t>
            </a:r>
            <a:r>
              <a:rPr lang="en-US" sz="2400" dirty="0" smtClean="0"/>
              <a:t>which the </a:t>
            </a:r>
            <a:r>
              <a:rPr lang="en-US" sz="2400" dirty="0"/>
              <a:t>medium displacement at both sources is maximum, the </a:t>
            </a:r>
            <a:r>
              <a:rPr lang="en-US" sz="2400" dirty="0" smtClean="0"/>
              <a:t>medium displacement </a:t>
            </a:r>
            <a:r>
              <a:rPr lang="en-US" sz="2400" dirty="0"/>
              <a:t>caused by S</a:t>
            </a:r>
            <a:r>
              <a:rPr lang="en-US" sz="2400" baseline="-25000" dirty="0"/>
              <a:t>1</a:t>
            </a:r>
            <a:r>
              <a:rPr lang="en-US" sz="2400" dirty="0"/>
              <a:t> and S</a:t>
            </a:r>
            <a:r>
              <a:rPr lang="en-US" sz="2400" baseline="-25000" dirty="0"/>
              <a:t>2</a:t>
            </a:r>
            <a:r>
              <a:rPr lang="en-US" sz="2400" dirty="0"/>
              <a:t> and the sum of the two.</a:t>
            </a:r>
          </a:p>
        </p:txBody>
      </p:sp>
      <p:pic>
        <p:nvPicPr>
          <p:cNvPr id="12" name="Picture 11" descr="17_18_Figure.jpg"/>
          <p:cNvPicPr>
            <a:picLocks noChangeAspect="1"/>
          </p:cNvPicPr>
          <p:nvPr/>
        </p:nvPicPr>
        <p:blipFill rotWithShape="1">
          <a:blip r:embed="rId3">
            <a:extLst>
              <a:ext uri="{28A0092B-C50C-407E-A947-70E740481C1C}">
                <a14:useLocalDpi xmlns:a14="http://schemas.microsoft.com/office/drawing/2010/main" val="0"/>
              </a:ext>
            </a:extLst>
          </a:blip>
          <a:srcRect b="2918"/>
          <a:stretch/>
        </p:blipFill>
        <p:spPr>
          <a:xfrm>
            <a:off x="2463566" y="3122390"/>
            <a:ext cx="4216868" cy="3644900"/>
          </a:xfrm>
          <a:prstGeom prst="rect">
            <a:avLst/>
          </a:prstGeom>
        </p:spPr>
      </p:pic>
    </p:spTree>
    <p:extLst>
      <p:ext uri="{BB962C8B-B14F-4D97-AF65-F5344CB8AC3E}">
        <p14:creationId xmlns:p14="http://schemas.microsoft.com/office/powerpoint/2010/main" val="163598735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7_16_Figure.jpg"/>
          <p:cNvPicPr>
            <a:picLocks noChangeAspect="1"/>
          </p:cNvPicPr>
          <p:nvPr/>
        </p:nvPicPr>
        <p:blipFill rotWithShape="1">
          <a:blip r:embed="rId3">
            <a:extLst>
              <a:ext uri="{28A0092B-C50C-407E-A947-70E740481C1C}">
                <a14:useLocalDpi xmlns:a14="http://schemas.microsoft.com/office/drawing/2010/main" val="0"/>
              </a:ext>
            </a:extLst>
          </a:blip>
          <a:srcRect b="4206"/>
          <a:stretch/>
        </p:blipFill>
        <p:spPr>
          <a:xfrm>
            <a:off x="453202" y="2580642"/>
            <a:ext cx="8237596" cy="3976322"/>
          </a:xfrm>
          <a:prstGeom prst="rect">
            <a:avLst/>
          </a:prstGeom>
        </p:spPr>
      </p:pic>
      <p:sp>
        <p:nvSpPr>
          <p:cNvPr id="2" name="Content Placeholder 1"/>
          <p:cNvSpPr>
            <a:spLocks noGrp="1"/>
          </p:cNvSpPr>
          <p:nvPr>
            <p:ph idx="1"/>
          </p:nvPr>
        </p:nvSpPr>
        <p:spPr/>
        <p:txBody>
          <a:bodyPr/>
          <a:lstStyle/>
          <a:p>
            <a:pPr>
              <a:tabLst>
                <a:tab pos="1025525" algn="l"/>
              </a:tabLst>
            </a:pPr>
            <a:r>
              <a:rPr lang="en-US" dirty="0" smtClean="0"/>
              <a:t>	Along </a:t>
            </a:r>
            <a:r>
              <a:rPr lang="en-US" dirty="0"/>
              <a:t>the leftward and rightward extensions of </a:t>
            </a:r>
            <a:r>
              <a:rPr lang="en-US" dirty="0" smtClean="0"/>
              <a:t>the straight </a:t>
            </a:r>
            <a:r>
              <a:rPr lang="en-US" dirty="0"/>
              <a:t>line joining S</a:t>
            </a:r>
            <a:r>
              <a:rPr lang="en-US" baseline="-25000" dirty="0"/>
              <a:t>1</a:t>
            </a:r>
            <a:r>
              <a:rPr lang="en-US" dirty="0"/>
              <a:t> and S</a:t>
            </a:r>
            <a:r>
              <a:rPr lang="en-US" baseline="-25000" dirty="0"/>
              <a:t>2</a:t>
            </a:r>
            <a:r>
              <a:rPr lang="en-US" dirty="0"/>
              <a:t> in Figure 17.16, why are there </a:t>
            </a:r>
            <a:r>
              <a:rPr lang="en-US" dirty="0" smtClean="0"/>
              <a:t>no nodes </a:t>
            </a:r>
            <a:r>
              <a:rPr lang="en-US" dirty="0"/>
              <a:t>to the left of S</a:t>
            </a:r>
            <a:r>
              <a:rPr lang="en-US" baseline="-25000" dirty="0"/>
              <a:t>1</a:t>
            </a:r>
            <a:r>
              <a:rPr lang="en-US" dirty="0"/>
              <a:t> and to the right of S</a:t>
            </a:r>
            <a:r>
              <a:rPr lang="en-US" baseline="-25000" dirty="0"/>
              <a:t>2</a:t>
            </a:r>
            <a:r>
              <a:rPr lang="en-US" dirty="0"/>
              <a:t>?</a:t>
            </a:r>
          </a:p>
        </p:txBody>
      </p:sp>
      <p:sp>
        <p:nvSpPr>
          <p:cNvPr id="4" name="Footer Placeholder 3"/>
          <p:cNvSpPr>
            <a:spLocks noGrp="1"/>
          </p:cNvSpPr>
          <p:nvPr>
            <p:ph type="ftr" sz="quarter" idx="10"/>
          </p:nvPr>
        </p:nvSpPr>
        <p:spPr/>
        <p:txBody>
          <a:bodyPr/>
          <a:lstStyle/>
          <a:p>
            <a:r>
              <a:rPr lang="en-GB" dirty="0" smtClean="0">
                <a:solidFill>
                  <a:srgbClr val="000000"/>
                </a:solidFill>
              </a:rPr>
              <a:t>© 2015 Pearson Education, Inc.</a:t>
            </a:r>
            <a:endParaRPr lang="en-GB" dirty="0">
              <a:solidFill>
                <a:srgbClr val="000000"/>
              </a:solidFill>
            </a:endParaRPr>
          </a:p>
        </p:txBody>
      </p:sp>
      <p:sp>
        <p:nvSpPr>
          <p:cNvPr id="3" name="Text Placeholder 2"/>
          <p:cNvSpPr>
            <a:spLocks noGrp="1"/>
          </p:cNvSpPr>
          <p:nvPr>
            <p:ph type="body" sz="quarter" idx="11"/>
          </p:nvPr>
        </p:nvSpPr>
        <p:spPr/>
        <p:txBody>
          <a:bodyPr/>
          <a:lstStyle/>
          <a:p>
            <a:r>
              <a:rPr lang="en-US" dirty="0"/>
              <a:t>Checkpoint </a:t>
            </a:r>
            <a:r>
              <a:rPr lang="en-US" dirty="0" smtClean="0"/>
              <a:t>17.10</a:t>
            </a:r>
            <a:endParaRPr lang="en-US" dirty="0"/>
          </a:p>
        </p:txBody>
      </p:sp>
      <p:sp>
        <p:nvSpPr>
          <p:cNvPr id="8" name="Text Placeholder 7"/>
          <p:cNvSpPr>
            <a:spLocks noGrp="1"/>
          </p:cNvSpPr>
          <p:nvPr>
            <p:ph type="body" sz="quarter" idx="12"/>
          </p:nvPr>
        </p:nvSpPr>
        <p:spPr/>
        <p:txBody>
          <a:bodyPr/>
          <a:lstStyle/>
          <a:p>
            <a:r>
              <a:rPr lang="en-US" dirty="0" smtClean="0"/>
              <a:t>17.10</a:t>
            </a:r>
            <a:endParaRPr lang="en-US" dirty="0"/>
          </a:p>
        </p:txBody>
      </p:sp>
    </p:spTree>
    <p:extLst>
      <p:ext uri="{BB962C8B-B14F-4D97-AF65-F5344CB8AC3E}">
        <p14:creationId xmlns:p14="http://schemas.microsoft.com/office/powerpoint/2010/main" val="157703302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30" name="Rectangle 6"/>
          <p:cNvSpPr>
            <a:spLocks noGrp="1" noChangeArrowheads="1"/>
          </p:cNvSpPr>
          <p:nvPr>
            <p:ph type="body" sz="quarter" idx="11"/>
          </p:nvPr>
        </p:nvSpPr>
        <p:spPr/>
        <p:txBody>
          <a:bodyPr/>
          <a:lstStyle/>
          <a:p>
            <a:r>
              <a:rPr lang="en-US" dirty="0" smtClean="0"/>
              <a:t>Interference</a:t>
            </a:r>
            <a:endParaRPr lang="en-US" dirty="0"/>
          </a:p>
        </p:txBody>
      </p:sp>
      <p:sp>
        <p:nvSpPr>
          <p:cNvPr id="3" name="Content Placeholder 2"/>
          <p:cNvSpPr>
            <a:spLocks noGrp="1"/>
          </p:cNvSpPr>
          <p:nvPr>
            <p:ph idx="1"/>
          </p:nvPr>
        </p:nvSpPr>
        <p:spPr>
          <a:xfrm>
            <a:off x="467760" y="1435608"/>
            <a:ext cx="2919145" cy="5422392"/>
          </a:xfrm>
        </p:spPr>
        <p:txBody>
          <a:bodyPr/>
          <a:lstStyle/>
          <a:p>
            <a:pPr marL="0" indent="0" algn="ctr">
              <a:buNone/>
            </a:pPr>
            <a:r>
              <a:rPr lang="en-US" dirty="0" smtClean="0"/>
              <a:t>Two or more coherent sources.</a:t>
            </a:r>
            <a:endParaRPr lang="en-US" dirty="0"/>
          </a:p>
        </p:txBody>
      </p:sp>
      <p:pic>
        <p:nvPicPr>
          <p:cNvPr id="9" name="Picture 8" descr="17_19_Figure.jpg"/>
          <p:cNvPicPr>
            <a:picLocks noChangeAspect="1"/>
          </p:cNvPicPr>
          <p:nvPr/>
        </p:nvPicPr>
        <p:blipFill rotWithShape="1">
          <a:blip r:embed="rId3">
            <a:extLst>
              <a:ext uri="{28A0092B-C50C-407E-A947-70E740481C1C}">
                <a14:useLocalDpi xmlns:a14="http://schemas.microsoft.com/office/drawing/2010/main" val="0"/>
              </a:ext>
            </a:extLst>
          </a:blip>
          <a:srcRect b="2918"/>
          <a:stretch/>
        </p:blipFill>
        <p:spPr>
          <a:xfrm>
            <a:off x="3335589" y="-19952"/>
            <a:ext cx="5808412" cy="6877952"/>
          </a:xfrm>
          <a:prstGeom prst="rect">
            <a:avLst/>
          </a:prstGeom>
        </p:spPr>
      </p:pic>
      <p:sp>
        <p:nvSpPr>
          <p:cNvPr id="2" name="Oval 1"/>
          <p:cNvSpPr/>
          <p:nvPr/>
        </p:nvSpPr>
        <p:spPr bwMode="auto">
          <a:xfrm>
            <a:off x="675638" y="5534971"/>
            <a:ext cx="102634" cy="10262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7" name="Oval 6"/>
          <p:cNvSpPr/>
          <p:nvPr/>
        </p:nvSpPr>
        <p:spPr bwMode="auto">
          <a:xfrm>
            <a:off x="1320092" y="5546778"/>
            <a:ext cx="102634" cy="10262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6" name="Straight Connector 5"/>
          <p:cNvCxnSpPr>
            <a:stCxn id="2" idx="0"/>
          </p:cNvCxnSpPr>
          <p:nvPr/>
        </p:nvCxnSpPr>
        <p:spPr bwMode="auto">
          <a:xfrm flipV="1">
            <a:off x="726955" y="3389691"/>
            <a:ext cx="334255" cy="21452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a:stCxn id="7" idx="0"/>
          </p:cNvCxnSpPr>
          <p:nvPr/>
        </p:nvCxnSpPr>
        <p:spPr bwMode="auto">
          <a:xfrm flipH="1" flipV="1">
            <a:off x="1055736" y="3378742"/>
            <a:ext cx="315673" cy="21680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19"/>
          <p:cNvCxnSpPr/>
          <p:nvPr/>
        </p:nvCxnSpPr>
        <p:spPr bwMode="auto">
          <a:xfrm flipV="1">
            <a:off x="1055736" y="3373268"/>
            <a:ext cx="0" cy="2222589"/>
          </a:xfrm>
          <a:prstGeom prst="line">
            <a:avLst/>
          </a:prstGeom>
          <a:solidFill>
            <a:schemeClr val="accent1"/>
          </a:solidFill>
          <a:ln w="9525" cap="flat" cmpd="sng" algn="ctr">
            <a:solidFill>
              <a:schemeClr val="tx1"/>
            </a:solidFill>
            <a:prstDash val="dash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Oval 24"/>
          <p:cNvSpPr/>
          <p:nvPr/>
        </p:nvSpPr>
        <p:spPr bwMode="auto">
          <a:xfrm>
            <a:off x="2098057" y="5539564"/>
            <a:ext cx="102634" cy="10262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6" name="Oval 25"/>
          <p:cNvSpPr/>
          <p:nvPr/>
        </p:nvSpPr>
        <p:spPr bwMode="auto">
          <a:xfrm>
            <a:off x="2742511" y="5551371"/>
            <a:ext cx="102634" cy="10262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27" name="Straight Connector 26"/>
          <p:cNvCxnSpPr>
            <a:stCxn id="25" idx="0"/>
          </p:cNvCxnSpPr>
          <p:nvPr/>
        </p:nvCxnSpPr>
        <p:spPr bwMode="auto">
          <a:xfrm flipV="1">
            <a:off x="2149374" y="3394284"/>
            <a:ext cx="334255" cy="21452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p:cNvCxnSpPr>
            <a:stCxn id="26" idx="0"/>
          </p:cNvCxnSpPr>
          <p:nvPr/>
        </p:nvCxnSpPr>
        <p:spPr bwMode="auto">
          <a:xfrm flipH="1" flipV="1">
            <a:off x="2478155" y="3383335"/>
            <a:ext cx="315673" cy="21680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p:cNvCxnSpPr/>
          <p:nvPr/>
        </p:nvCxnSpPr>
        <p:spPr bwMode="auto">
          <a:xfrm flipV="1">
            <a:off x="2478155" y="3377861"/>
            <a:ext cx="0" cy="2222589"/>
          </a:xfrm>
          <a:prstGeom prst="line">
            <a:avLst/>
          </a:prstGeom>
          <a:solidFill>
            <a:schemeClr val="accent1"/>
          </a:solidFill>
          <a:ln w="9525" cap="flat" cmpd="sng" algn="ctr">
            <a:solidFill>
              <a:schemeClr val="tx1"/>
            </a:solidFill>
            <a:prstDash val="dash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 name="Oval 29"/>
          <p:cNvSpPr/>
          <p:nvPr/>
        </p:nvSpPr>
        <p:spPr bwMode="auto">
          <a:xfrm>
            <a:off x="2204366" y="5544166"/>
            <a:ext cx="102634" cy="10262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5" name="Oval 34"/>
          <p:cNvSpPr/>
          <p:nvPr/>
        </p:nvSpPr>
        <p:spPr bwMode="auto">
          <a:xfrm>
            <a:off x="2312098" y="5543294"/>
            <a:ext cx="102634" cy="10262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7" name="Oval 36"/>
          <p:cNvSpPr/>
          <p:nvPr/>
        </p:nvSpPr>
        <p:spPr bwMode="auto">
          <a:xfrm>
            <a:off x="2416873" y="5543294"/>
            <a:ext cx="102634" cy="10262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8" name="Oval 37"/>
          <p:cNvSpPr/>
          <p:nvPr/>
        </p:nvSpPr>
        <p:spPr bwMode="auto">
          <a:xfrm>
            <a:off x="2521648" y="5543294"/>
            <a:ext cx="102634" cy="10262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9" name="Oval 38"/>
          <p:cNvSpPr/>
          <p:nvPr/>
        </p:nvSpPr>
        <p:spPr bwMode="auto">
          <a:xfrm>
            <a:off x="2632773" y="5543294"/>
            <a:ext cx="102634" cy="10262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40" name="Straight Connector 39"/>
          <p:cNvCxnSpPr>
            <a:stCxn id="30" idx="0"/>
          </p:cNvCxnSpPr>
          <p:nvPr/>
        </p:nvCxnSpPr>
        <p:spPr bwMode="auto">
          <a:xfrm flipV="1">
            <a:off x="2255683" y="3403959"/>
            <a:ext cx="223140" cy="214020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Straight Connector 42"/>
          <p:cNvCxnSpPr/>
          <p:nvPr/>
        </p:nvCxnSpPr>
        <p:spPr bwMode="auto">
          <a:xfrm flipV="1">
            <a:off x="2361992" y="3403959"/>
            <a:ext cx="121932" cy="214988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Straight Connector 44"/>
          <p:cNvCxnSpPr/>
          <p:nvPr/>
        </p:nvCxnSpPr>
        <p:spPr bwMode="auto">
          <a:xfrm flipV="1">
            <a:off x="2468301" y="3409059"/>
            <a:ext cx="10522" cy="214478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Connector 46"/>
          <p:cNvCxnSpPr/>
          <p:nvPr/>
        </p:nvCxnSpPr>
        <p:spPr bwMode="auto">
          <a:xfrm flipH="1" flipV="1">
            <a:off x="2473723" y="3393758"/>
            <a:ext cx="100887" cy="216518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Straight Connector 48"/>
          <p:cNvCxnSpPr/>
          <p:nvPr/>
        </p:nvCxnSpPr>
        <p:spPr bwMode="auto">
          <a:xfrm flipH="1" flipV="1">
            <a:off x="2473723" y="3398859"/>
            <a:ext cx="208330" cy="214478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52" name="Group 51"/>
          <p:cNvGrpSpPr/>
          <p:nvPr/>
        </p:nvGrpSpPr>
        <p:grpSpPr>
          <a:xfrm>
            <a:off x="4433044" y="357498"/>
            <a:ext cx="324198" cy="307777"/>
            <a:chOff x="4433044" y="357498"/>
            <a:chExt cx="324198" cy="307777"/>
          </a:xfrm>
        </p:grpSpPr>
        <p:sp>
          <p:nvSpPr>
            <p:cNvPr id="50" name="Oval 49"/>
            <p:cNvSpPr/>
            <p:nvPr/>
          </p:nvSpPr>
          <p:spPr bwMode="auto">
            <a:xfrm>
              <a:off x="4450066" y="514125"/>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51" name="TextBox 50"/>
            <p:cNvSpPr txBox="1"/>
            <p:nvPr/>
          </p:nvSpPr>
          <p:spPr>
            <a:xfrm>
              <a:off x="4433044" y="357498"/>
              <a:ext cx="324198" cy="307777"/>
            </a:xfrm>
            <a:prstGeom prst="rect">
              <a:avLst/>
            </a:prstGeom>
            <a:noFill/>
          </p:spPr>
          <p:txBody>
            <a:bodyPr wrap="none" rtlCol="0">
              <a:spAutoFit/>
            </a:bodyPr>
            <a:lstStyle/>
            <a:p>
              <a:r>
                <a:rPr lang="en-US" sz="1400" i="1" dirty="0" smtClean="0">
                  <a:latin typeface="Times New Roman"/>
                  <a:cs typeface="Times New Roman"/>
                </a:rPr>
                <a:t>x</a:t>
              </a:r>
              <a:endParaRPr lang="en-US" sz="1400" i="1" dirty="0">
                <a:latin typeface="Times New Roman"/>
                <a:cs typeface="Times New Roman"/>
              </a:endParaRPr>
            </a:p>
          </p:txBody>
        </p:sp>
      </p:grpSp>
      <p:grpSp>
        <p:nvGrpSpPr>
          <p:cNvPr id="54" name="Group 53"/>
          <p:cNvGrpSpPr/>
          <p:nvPr/>
        </p:nvGrpSpPr>
        <p:grpSpPr>
          <a:xfrm>
            <a:off x="4423377" y="2072838"/>
            <a:ext cx="324198" cy="307777"/>
            <a:chOff x="4433044" y="357498"/>
            <a:chExt cx="324198" cy="307777"/>
          </a:xfrm>
        </p:grpSpPr>
        <p:sp>
          <p:nvSpPr>
            <p:cNvPr id="55" name="Oval 54"/>
            <p:cNvSpPr/>
            <p:nvPr/>
          </p:nvSpPr>
          <p:spPr bwMode="auto">
            <a:xfrm>
              <a:off x="4450066" y="514125"/>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56" name="TextBox 55"/>
            <p:cNvSpPr txBox="1"/>
            <p:nvPr/>
          </p:nvSpPr>
          <p:spPr>
            <a:xfrm>
              <a:off x="4433044" y="357498"/>
              <a:ext cx="324198" cy="307777"/>
            </a:xfrm>
            <a:prstGeom prst="rect">
              <a:avLst/>
            </a:prstGeom>
            <a:noFill/>
          </p:spPr>
          <p:txBody>
            <a:bodyPr wrap="none" rtlCol="0">
              <a:spAutoFit/>
            </a:bodyPr>
            <a:lstStyle/>
            <a:p>
              <a:r>
                <a:rPr lang="en-US" sz="1400" i="1" dirty="0" smtClean="0">
                  <a:latin typeface="Times New Roman"/>
                  <a:cs typeface="Times New Roman"/>
                </a:rPr>
                <a:t>x</a:t>
              </a:r>
              <a:endParaRPr lang="en-US" sz="1400" i="1" dirty="0">
                <a:latin typeface="Times New Roman"/>
                <a:cs typeface="Times New Roman"/>
              </a:endParaRPr>
            </a:p>
          </p:txBody>
        </p:sp>
      </p:grpSp>
      <p:grpSp>
        <p:nvGrpSpPr>
          <p:cNvPr id="63" name="Group 62"/>
          <p:cNvGrpSpPr/>
          <p:nvPr/>
        </p:nvGrpSpPr>
        <p:grpSpPr>
          <a:xfrm>
            <a:off x="4460112" y="3793715"/>
            <a:ext cx="324198" cy="307777"/>
            <a:chOff x="4433044" y="357498"/>
            <a:chExt cx="324198" cy="307777"/>
          </a:xfrm>
        </p:grpSpPr>
        <p:sp>
          <p:nvSpPr>
            <p:cNvPr id="64" name="Oval 63"/>
            <p:cNvSpPr/>
            <p:nvPr/>
          </p:nvSpPr>
          <p:spPr bwMode="auto">
            <a:xfrm>
              <a:off x="4450066" y="514125"/>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65" name="TextBox 64"/>
            <p:cNvSpPr txBox="1"/>
            <p:nvPr/>
          </p:nvSpPr>
          <p:spPr>
            <a:xfrm>
              <a:off x="4433044" y="357498"/>
              <a:ext cx="324198" cy="307777"/>
            </a:xfrm>
            <a:prstGeom prst="rect">
              <a:avLst/>
            </a:prstGeom>
            <a:noFill/>
          </p:spPr>
          <p:txBody>
            <a:bodyPr wrap="none" rtlCol="0">
              <a:spAutoFit/>
            </a:bodyPr>
            <a:lstStyle/>
            <a:p>
              <a:r>
                <a:rPr lang="en-US" sz="1400" i="1" dirty="0" smtClean="0">
                  <a:latin typeface="Times New Roman"/>
                  <a:cs typeface="Times New Roman"/>
                </a:rPr>
                <a:t>x</a:t>
              </a:r>
              <a:endParaRPr lang="en-US" sz="1400" i="1" dirty="0">
                <a:latin typeface="Times New Roman"/>
                <a:cs typeface="Times New Roman"/>
              </a:endParaRPr>
            </a:p>
          </p:txBody>
        </p:sp>
      </p:grpSp>
      <p:grpSp>
        <p:nvGrpSpPr>
          <p:cNvPr id="66" name="Group 65"/>
          <p:cNvGrpSpPr/>
          <p:nvPr/>
        </p:nvGrpSpPr>
        <p:grpSpPr>
          <a:xfrm>
            <a:off x="4428691" y="5550425"/>
            <a:ext cx="324198" cy="307777"/>
            <a:chOff x="4433044" y="357498"/>
            <a:chExt cx="324198" cy="307777"/>
          </a:xfrm>
        </p:grpSpPr>
        <p:sp>
          <p:nvSpPr>
            <p:cNvPr id="67" name="Oval 66"/>
            <p:cNvSpPr/>
            <p:nvPr/>
          </p:nvSpPr>
          <p:spPr bwMode="auto">
            <a:xfrm>
              <a:off x="4450066" y="514125"/>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68" name="TextBox 67"/>
            <p:cNvSpPr txBox="1"/>
            <p:nvPr/>
          </p:nvSpPr>
          <p:spPr>
            <a:xfrm>
              <a:off x="4433044" y="357498"/>
              <a:ext cx="324198" cy="307777"/>
            </a:xfrm>
            <a:prstGeom prst="rect">
              <a:avLst/>
            </a:prstGeom>
            <a:noFill/>
          </p:spPr>
          <p:txBody>
            <a:bodyPr wrap="none" rtlCol="0">
              <a:spAutoFit/>
            </a:bodyPr>
            <a:lstStyle/>
            <a:p>
              <a:r>
                <a:rPr lang="en-US" sz="1400" i="1" dirty="0" smtClean="0">
                  <a:latin typeface="Times New Roman"/>
                  <a:cs typeface="Times New Roman"/>
                </a:rPr>
                <a:t>x</a:t>
              </a:r>
              <a:endParaRPr lang="en-US" sz="1400" i="1" dirty="0">
                <a:latin typeface="Times New Roman"/>
                <a:cs typeface="Times New Roman"/>
              </a:endParaRPr>
            </a:p>
          </p:txBody>
        </p:sp>
      </p:grpSp>
      <p:sp>
        <p:nvSpPr>
          <p:cNvPr id="53" name="Rectangle 52"/>
          <p:cNvSpPr/>
          <p:nvPr/>
        </p:nvSpPr>
        <p:spPr>
          <a:xfrm>
            <a:off x="2328869" y="2730808"/>
            <a:ext cx="422261" cy="461665"/>
          </a:xfrm>
          <a:prstGeom prst="rect">
            <a:avLst/>
          </a:prstGeom>
        </p:spPr>
        <p:txBody>
          <a:bodyPr wrap="none">
            <a:spAutoFit/>
          </a:bodyPr>
          <a:lstStyle/>
          <a:p>
            <a:r>
              <a:rPr lang="en-US" i="1" dirty="0">
                <a:latin typeface="Times New Roman"/>
                <a:cs typeface="Times New Roman"/>
              </a:rPr>
              <a:t>x</a:t>
            </a:r>
          </a:p>
        </p:txBody>
      </p:sp>
      <p:sp>
        <p:nvSpPr>
          <p:cNvPr id="71" name="Rectangle 70"/>
          <p:cNvSpPr/>
          <p:nvPr/>
        </p:nvSpPr>
        <p:spPr>
          <a:xfrm>
            <a:off x="855669" y="2761288"/>
            <a:ext cx="422261" cy="461665"/>
          </a:xfrm>
          <a:prstGeom prst="rect">
            <a:avLst/>
          </a:prstGeom>
        </p:spPr>
        <p:txBody>
          <a:bodyPr wrap="none">
            <a:spAutoFit/>
          </a:bodyPr>
          <a:lstStyle/>
          <a:p>
            <a:r>
              <a:rPr lang="en-US" i="1" dirty="0">
                <a:latin typeface="Times New Roman"/>
                <a:cs typeface="Times New Roman"/>
              </a:rPr>
              <a:t>x</a:t>
            </a:r>
          </a:p>
        </p:txBody>
      </p:sp>
    </p:spTree>
    <p:extLst>
      <p:ext uri="{BB962C8B-B14F-4D97-AF65-F5344CB8AC3E}">
        <p14:creationId xmlns:p14="http://schemas.microsoft.com/office/powerpoint/2010/main" val="29540888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30" name="Rectangle 6"/>
          <p:cNvSpPr>
            <a:spLocks noGrp="1" noChangeArrowheads="1"/>
          </p:cNvSpPr>
          <p:nvPr>
            <p:ph type="body" sz="quarter" idx="11"/>
          </p:nvPr>
        </p:nvSpPr>
        <p:spPr/>
        <p:txBody>
          <a:bodyPr/>
          <a:lstStyle/>
          <a:p>
            <a:r>
              <a:rPr lang="en-US" dirty="0" smtClean="0"/>
              <a:t>Section 17.1: Wavefronts</a:t>
            </a:r>
            <a:endParaRPr lang="en-US" dirty="0"/>
          </a:p>
        </p:txBody>
      </p:sp>
      <p:pic>
        <p:nvPicPr>
          <p:cNvPr id="20" name="Picture 19" descr="17_02_Figure.jpg"/>
          <p:cNvPicPr>
            <a:picLocks noChangeAspect="1"/>
          </p:cNvPicPr>
          <p:nvPr/>
        </p:nvPicPr>
        <p:blipFill rotWithShape="1">
          <a:blip r:embed="rId3">
            <a:extLst>
              <a:ext uri="{28A0092B-C50C-407E-A947-70E740481C1C}">
                <a14:useLocalDpi xmlns:a14="http://schemas.microsoft.com/office/drawing/2010/main" val="0"/>
              </a:ext>
            </a:extLst>
          </a:blip>
          <a:srcRect b="2603"/>
          <a:stretch/>
        </p:blipFill>
        <p:spPr>
          <a:xfrm>
            <a:off x="5056188" y="334325"/>
            <a:ext cx="4126299" cy="4204378"/>
          </a:xfrm>
          <a:prstGeom prst="rect">
            <a:avLst/>
          </a:prstGeom>
        </p:spPr>
      </p:pic>
      <p:sp>
        <p:nvSpPr>
          <p:cNvPr id="7" name="Content Placeholder 6"/>
          <p:cNvSpPr>
            <a:spLocks noGrp="1"/>
          </p:cNvSpPr>
          <p:nvPr>
            <p:ph idx="1"/>
          </p:nvPr>
        </p:nvSpPr>
        <p:spPr>
          <a:xfrm>
            <a:off x="0" y="1170432"/>
            <a:ext cx="5272794" cy="5422392"/>
          </a:xfrm>
        </p:spPr>
        <p:txBody>
          <a:bodyPr/>
          <a:lstStyle/>
          <a:p>
            <a:r>
              <a:rPr lang="en-US" dirty="0" smtClean="0"/>
              <a:t>When the source of the wavefront can be localized to a single point, the source is said to be a </a:t>
            </a:r>
            <a:r>
              <a:rPr lang="en-US" b="1" dirty="0" smtClean="0"/>
              <a:t>point source</a:t>
            </a:r>
            <a:r>
              <a:rPr lang="en-US" dirty="0" smtClean="0"/>
              <a:t>. </a:t>
            </a:r>
          </a:p>
          <a:p>
            <a:r>
              <a:rPr lang="en-US" dirty="0" smtClean="0"/>
              <a:t>The figure shows a periodic surface wave spreading out from a point source. </a:t>
            </a:r>
          </a:p>
          <a:p>
            <a:r>
              <a:rPr lang="en-US" dirty="0" smtClean="0"/>
              <a:t>The curves (or surfaces) in the medium on which all points have the same phase is called a </a:t>
            </a:r>
            <a:r>
              <a:rPr lang="en-US" b="1" dirty="0" smtClean="0"/>
              <a:t>wavefront</a:t>
            </a:r>
            <a:r>
              <a:rPr lang="en-US" dirty="0" smtClean="0"/>
              <a:t>.</a:t>
            </a:r>
            <a:endParaRPr lang="en-US" dirty="0"/>
          </a:p>
        </p:txBody>
      </p:sp>
      <p:pic>
        <p:nvPicPr>
          <p:cNvPr id="6" name="Picture 5" descr="17_01_Figure.jpg"/>
          <p:cNvPicPr>
            <a:picLocks noChangeAspect="1"/>
          </p:cNvPicPr>
          <p:nvPr/>
        </p:nvPicPr>
        <p:blipFill rotWithShape="1">
          <a:blip r:embed="rId4">
            <a:extLst>
              <a:ext uri="{28A0092B-C50C-407E-A947-70E740481C1C}">
                <a14:useLocalDpi xmlns:a14="http://schemas.microsoft.com/office/drawing/2010/main" val="0"/>
              </a:ext>
            </a:extLst>
          </a:blip>
          <a:srcRect l="53296" t="22734" b="35903"/>
          <a:stretch/>
        </p:blipFill>
        <p:spPr>
          <a:xfrm>
            <a:off x="5773133" y="4561843"/>
            <a:ext cx="2820715" cy="1988291"/>
          </a:xfrm>
          <a:prstGeom prst="rect">
            <a:avLst/>
          </a:prstGeom>
        </p:spPr>
      </p:pic>
      <p:sp>
        <p:nvSpPr>
          <p:cNvPr id="2" name="Rectangle 1"/>
          <p:cNvSpPr/>
          <p:nvPr/>
        </p:nvSpPr>
        <p:spPr>
          <a:xfrm>
            <a:off x="6622299" y="6360436"/>
            <a:ext cx="1646605" cy="523220"/>
          </a:xfrm>
          <a:prstGeom prst="rect">
            <a:avLst/>
          </a:prstGeom>
        </p:spPr>
        <p:txBody>
          <a:bodyPr wrap="none">
            <a:spAutoFit/>
          </a:bodyPr>
          <a:lstStyle/>
          <a:p>
            <a:r>
              <a:rPr lang="en-US" sz="2800" kern="0" dirty="0" err="1" smtClean="0">
                <a:solidFill>
                  <a:srgbClr val="000000"/>
                </a:solidFill>
                <a:latin typeface="Times New Roman"/>
                <a:ea typeface="ＭＳ Ｐゴシック"/>
                <a:cs typeface="Times New Roman"/>
              </a:rPr>
              <a:t>wavefront</a:t>
            </a:r>
            <a:endParaRPr lang="en-US" dirty="0"/>
          </a:p>
        </p:txBody>
      </p:sp>
    </p:spTree>
    <p:extLst>
      <p:ext uri="{BB962C8B-B14F-4D97-AF65-F5344CB8AC3E}">
        <p14:creationId xmlns:p14="http://schemas.microsoft.com/office/powerpoint/2010/main" val="380761717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30" name="Rectangle 6"/>
          <p:cNvSpPr>
            <a:spLocks noGrp="1" noChangeArrowheads="1"/>
          </p:cNvSpPr>
          <p:nvPr>
            <p:ph type="body" sz="quarter" idx="11"/>
          </p:nvPr>
        </p:nvSpPr>
        <p:spPr/>
        <p:txBody>
          <a:bodyPr/>
          <a:lstStyle/>
          <a:p>
            <a:r>
              <a:rPr lang="en-US" dirty="0" smtClean="0"/>
              <a:t>Section 17.3: Interference</a:t>
            </a:r>
            <a:endParaRPr lang="en-US" dirty="0"/>
          </a:p>
        </p:txBody>
      </p:sp>
      <p:sp>
        <p:nvSpPr>
          <p:cNvPr id="2" name="Content Placeholder 1"/>
          <p:cNvSpPr>
            <a:spLocks noGrp="1"/>
          </p:cNvSpPr>
          <p:nvPr>
            <p:ph idx="1"/>
          </p:nvPr>
        </p:nvSpPr>
        <p:spPr>
          <a:xfrm>
            <a:off x="365124" y="1170432"/>
            <a:ext cx="4959805" cy="5422392"/>
          </a:xfrm>
        </p:spPr>
        <p:txBody>
          <a:bodyPr/>
          <a:lstStyle/>
          <a:p>
            <a:r>
              <a:rPr lang="en-US" dirty="0" smtClean="0"/>
              <a:t>The figure shows what happens when 100 coherent sources are placed close to each other: </a:t>
            </a:r>
          </a:p>
          <a:p>
            <a:pPr lvl="1"/>
            <a:r>
              <a:rPr lang="en-US" b="1" dirty="0" smtClean="0"/>
              <a:t>When many coherent point sources are placed close together along a straight line, the waves nearly cancel out in all directions except the direction perpendicular to the axis of the sources. </a:t>
            </a:r>
            <a:endParaRPr lang="en-US" dirty="0"/>
          </a:p>
        </p:txBody>
      </p:sp>
      <p:pic>
        <p:nvPicPr>
          <p:cNvPr id="12" name="Picture 11" descr="17_20_Figure.jpg"/>
          <p:cNvPicPr>
            <a:picLocks noChangeAspect="1"/>
          </p:cNvPicPr>
          <p:nvPr/>
        </p:nvPicPr>
        <p:blipFill rotWithShape="1">
          <a:blip r:embed="rId3">
            <a:extLst>
              <a:ext uri="{28A0092B-C50C-407E-A947-70E740481C1C}">
                <a14:useLocalDpi xmlns:a14="http://schemas.microsoft.com/office/drawing/2010/main" val="0"/>
              </a:ext>
            </a:extLst>
          </a:blip>
          <a:srcRect b="2918"/>
          <a:stretch/>
        </p:blipFill>
        <p:spPr>
          <a:xfrm>
            <a:off x="5586403" y="1232371"/>
            <a:ext cx="3019844" cy="5378939"/>
          </a:xfrm>
          <a:prstGeom prst="rect">
            <a:avLst/>
          </a:prstGeom>
        </p:spPr>
      </p:pic>
    </p:spTree>
    <p:extLst>
      <p:ext uri="{BB962C8B-B14F-4D97-AF65-F5344CB8AC3E}">
        <p14:creationId xmlns:p14="http://schemas.microsoft.com/office/powerpoint/2010/main" val="215224212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tabLst>
                <a:tab pos="1025525" algn="l"/>
              </a:tabLst>
            </a:pPr>
            <a:r>
              <a:rPr lang="en-US" dirty="0" smtClean="0"/>
              <a:t>	How </a:t>
            </a:r>
            <a:r>
              <a:rPr lang="en-US" dirty="0"/>
              <a:t>does the wave amplitude along the beam </a:t>
            </a:r>
            <a:r>
              <a:rPr lang="en-US" dirty="0" smtClean="0"/>
              <a:t>of wavefronts </a:t>
            </a:r>
            <a:r>
              <a:rPr lang="en-US" dirty="0"/>
              <a:t>in Figure 17.20 change with distance from the </a:t>
            </a:r>
            <a:r>
              <a:rPr lang="en-US" dirty="0" smtClean="0"/>
              <a:t>row of sources</a:t>
            </a:r>
            <a:r>
              <a:rPr lang="en-US" dirty="0"/>
              <a:t>?</a:t>
            </a:r>
          </a:p>
        </p:txBody>
      </p:sp>
      <p:sp>
        <p:nvSpPr>
          <p:cNvPr id="4" name="Footer Placeholder 3"/>
          <p:cNvSpPr>
            <a:spLocks noGrp="1"/>
          </p:cNvSpPr>
          <p:nvPr>
            <p:ph type="ftr" sz="quarter" idx="10"/>
          </p:nvPr>
        </p:nvSpPr>
        <p:spPr/>
        <p:txBody>
          <a:bodyPr/>
          <a:lstStyle/>
          <a:p>
            <a:r>
              <a:rPr lang="en-GB" dirty="0" smtClean="0">
                <a:solidFill>
                  <a:srgbClr val="000000"/>
                </a:solidFill>
              </a:rPr>
              <a:t>© 2015 Pearson Education, Inc.</a:t>
            </a:r>
            <a:endParaRPr lang="en-GB" dirty="0">
              <a:solidFill>
                <a:srgbClr val="000000"/>
              </a:solidFill>
            </a:endParaRPr>
          </a:p>
        </p:txBody>
      </p:sp>
      <p:sp>
        <p:nvSpPr>
          <p:cNvPr id="3" name="Text Placeholder 2"/>
          <p:cNvSpPr>
            <a:spLocks noGrp="1"/>
          </p:cNvSpPr>
          <p:nvPr>
            <p:ph type="body" sz="quarter" idx="11"/>
          </p:nvPr>
        </p:nvSpPr>
        <p:spPr/>
        <p:txBody>
          <a:bodyPr/>
          <a:lstStyle/>
          <a:p>
            <a:r>
              <a:rPr lang="en-US" dirty="0"/>
              <a:t>Checkpoint </a:t>
            </a:r>
            <a:r>
              <a:rPr lang="en-US" dirty="0" smtClean="0"/>
              <a:t>17.11</a:t>
            </a:r>
            <a:endParaRPr lang="en-US" dirty="0"/>
          </a:p>
        </p:txBody>
      </p:sp>
      <p:sp>
        <p:nvSpPr>
          <p:cNvPr id="8" name="Text Placeholder 7"/>
          <p:cNvSpPr>
            <a:spLocks noGrp="1"/>
          </p:cNvSpPr>
          <p:nvPr>
            <p:ph type="body" sz="quarter" idx="12"/>
          </p:nvPr>
        </p:nvSpPr>
        <p:spPr/>
        <p:txBody>
          <a:bodyPr/>
          <a:lstStyle/>
          <a:p>
            <a:r>
              <a:rPr lang="en-US" dirty="0" smtClean="0"/>
              <a:t>17.11</a:t>
            </a:r>
            <a:endParaRPr lang="en-US" dirty="0"/>
          </a:p>
        </p:txBody>
      </p:sp>
      <p:pic>
        <p:nvPicPr>
          <p:cNvPr id="9" name="Picture 8" descr="17_20_Figure.jpg"/>
          <p:cNvPicPr>
            <a:picLocks noChangeAspect="1"/>
          </p:cNvPicPr>
          <p:nvPr/>
        </p:nvPicPr>
        <p:blipFill rotWithShape="1">
          <a:blip r:embed="rId3">
            <a:extLst>
              <a:ext uri="{28A0092B-C50C-407E-A947-70E740481C1C}">
                <a14:useLocalDpi xmlns:a14="http://schemas.microsoft.com/office/drawing/2010/main" val="0"/>
              </a:ext>
            </a:extLst>
          </a:blip>
          <a:srcRect b="2918"/>
          <a:stretch/>
        </p:blipFill>
        <p:spPr>
          <a:xfrm>
            <a:off x="3266476" y="2289689"/>
            <a:ext cx="2519660" cy="4488012"/>
          </a:xfrm>
          <a:prstGeom prst="rect">
            <a:avLst/>
          </a:prstGeom>
        </p:spPr>
      </p:pic>
    </p:spTree>
    <p:extLst>
      <p:ext uri="{BB962C8B-B14F-4D97-AF65-F5344CB8AC3E}">
        <p14:creationId xmlns:p14="http://schemas.microsoft.com/office/powerpoint/2010/main" val="266174162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Picture two identical coherent wave sources placed side by side and sending out waves that interfere with each other, creating a Moiré pattern. If the distance between the two sources is increased the number of nodal lines in the </a:t>
            </a:r>
            <a:r>
              <a:rPr lang="en-US" dirty="0" smtClean="0"/>
              <a:t>pattern</a:t>
            </a:r>
          </a:p>
          <a:p>
            <a:endParaRPr lang="en-US" dirty="0"/>
          </a:p>
          <a:p>
            <a:pPr marL="742950" indent="-514350">
              <a:buFont typeface="+mj-lt"/>
              <a:buAutoNum type="arabicPeriod"/>
            </a:pPr>
            <a:r>
              <a:rPr lang="tr-TR" dirty="0"/>
              <a:t>increases.</a:t>
            </a:r>
          </a:p>
          <a:p>
            <a:pPr marL="742950" indent="-514350">
              <a:buFont typeface="+mj-lt"/>
              <a:buAutoNum type="arabicPeriod"/>
            </a:pPr>
            <a:r>
              <a:rPr lang="tr-TR" dirty="0"/>
              <a:t>decreases.</a:t>
            </a:r>
          </a:p>
          <a:p>
            <a:pPr marL="742950" indent="-514350">
              <a:buFont typeface="+mj-lt"/>
              <a:buAutoNum type="arabicPeriod"/>
            </a:pPr>
            <a:r>
              <a:rPr lang="tr-TR" dirty="0"/>
              <a:t>stays the same</a:t>
            </a:r>
            <a:r>
              <a:rPr lang="tr-TR" dirty="0" smtClean="0"/>
              <a:t>.</a:t>
            </a:r>
            <a:endParaRPr lang="tr-TR" dirty="0"/>
          </a:p>
        </p:txBody>
      </p:sp>
      <p:sp>
        <p:nvSpPr>
          <p:cNvPr id="4" name="Footer Placeholder 3"/>
          <p:cNvSpPr>
            <a:spLocks noGrp="1"/>
          </p:cNvSpPr>
          <p:nvPr>
            <p:ph type="ftr" sz="quarter" idx="10"/>
          </p:nvPr>
        </p:nvSpPr>
        <p:spPr/>
        <p:txBody>
          <a:bodyPr/>
          <a:lstStyle/>
          <a:p>
            <a:r>
              <a:rPr lang="en-GB" dirty="0" smtClean="0">
                <a:solidFill>
                  <a:srgbClr val="000000"/>
                </a:solidFill>
              </a:rPr>
              <a:t>© 2015 Pearson Education, Inc.</a:t>
            </a:r>
            <a:endParaRPr lang="en-GB" dirty="0">
              <a:solidFill>
                <a:srgbClr val="000000"/>
              </a:solidFill>
            </a:endParaRPr>
          </a:p>
        </p:txBody>
      </p:sp>
      <p:sp>
        <p:nvSpPr>
          <p:cNvPr id="3" name="Text Placeholder 2"/>
          <p:cNvSpPr>
            <a:spLocks noGrp="1"/>
          </p:cNvSpPr>
          <p:nvPr>
            <p:ph type="body" sz="quarter" idx="11"/>
          </p:nvPr>
        </p:nvSpPr>
        <p:spPr/>
        <p:txBody>
          <a:bodyPr/>
          <a:lstStyle/>
          <a:p>
            <a:r>
              <a:rPr lang="en-US" dirty="0"/>
              <a:t>Section 17.3</a:t>
            </a:r>
          </a:p>
          <a:p>
            <a:r>
              <a:rPr lang="en-US" dirty="0"/>
              <a:t>Clicker Question 3</a:t>
            </a:r>
          </a:p>
        </p:txBody>
      </p:sp>
    </p:spTree>
    <p:extLst>
      <p:ext uri="{BB962C8B-B14F-4D97-AF65-F5344CB8AC3E}">
        <p14:creationId xmlns:p14="http://schemas.microsoft.com/office/powerpoint/2010/main" val="111234679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Picture two identical coherent wave sources placed side by side and sending out waves that interfere with each other, creating a Moiré pattern. If the distance between the two sources is increased the number of nodal lines in the </a:t>
            </a:r>
            <a:r>
              <a:rPr lang="en-US" dirty="0" smtClean="0"/>
              <a:t>pattern</a:t>
            </a:r>
          </a:p>
          <a:p>
            <a:endParaRPr lang="en-US" dirty="0"/>
          </a:p>
          <a:p>
            <a:pPr marL="742950" indent="-514350">
              <a:buFont typeface="+mj-lt"/>
              <a:buAutoNum type="arabicPeriod"/>
            </a:pPr>
            <a:r>
              <a:rPr lang="tr-TR" dirty="0">
                <a:solidFill>
                  <a:srgbClr val="FF0000"/>
                </a:solidFill>
              </a:rPr>
              <a:t>increases.</a:t>
            </a:r>
          </a:p>
          <a:p>
            <a:pPr marL="742950" indent="-514350">
              <a:buFont typeface="+mj-lt"/>
              <a:buAutoNum type="arabicPeriod"/>
            </a:pPr>
            <a:r>
              <a:rPr lang="tr-TR" dirty="0"/>
              <a:t>decreases.</a:t>
            </a:r>
          </a:p>
          <a:p>
            <a:pPr marL="742950" indent="-514350">
              <a:buFont typeface="+mj-lt"/>
              <a:buAutoNum type="arabicPeriod"/>
            </a:pPr>
            <a:r>
              <a:rPr lang="tr-TR" dirty="0"/>
              <a:t>stays the same</a:t>
            </a:r>
            <a:r>
              <a:rPr lang="tr-TR" dirty="0" smtClean="0"/>
              <a:t>.</a:t>
            </a:r>
            <a:endParaRPr lang="tr-TR" dirty="0"/>
          </a:p>
        </p:txBody>
      </p:sp>
      <p:sp>
        <p:nvSpPr>
          <p:cNvPr id="4" name="Footer Placeholder 3"/>
          <p:cNvSpPr>
            <a:spLocks noGrp="1"/>
          </p:cNvSpPr>
          <p:nvPr>
            <p:ph type="ftr" sz="quarter" idx="10"/>
          </p:nvPr>
        </p:nvSpPr>
        <p:spPr/>
        <p:txBody>
          <a:bodyPr/>
          <a:lstStyle/>
          <a:p>
            <a:r>
              <a:rPr lang="en-GB" dirty="0" smtClean="0">
                <a:solidFill>
                  <a:srgbClr val="000000"/>
                </a:solidFill>
              </a:rPr>
              <a:t>© 2015 Pearson Education, Inc.</a:t>
            </a:r>
            <a:endParaRPr lang="en-GB" dirty="0">
              <a:solidFill>
                <a:srgbClr val="000000"/>
              </a:solidFill>
            </a:endParaRPr>
          </a:p>
        </p:txBody>
      </p:sp>
      <p:sp>
        <p:nvSpPr>
          <p:cNvPr id="3" name="Text Placeholder 2"/>
          <p:cNvSpPr>
            <a:spLocks noGrp="1"/>
          </p:cNvSpPr>
          <p:nvPr>
            <p:ph type="body" sz="quarter" idx="11"/>
          </p:nvPr>
        </p:nvSpPr>
        <p:spPr/>
        <p:txBody>
          <a:bodyPr/>
          <a:lstStyle/>
          <a:p>
            <a:r>
              <a:rPr lang="en-US" dirty="0"/>
              <a:t>Section 17.3</a:t>
            </a:r>
          </a:p>
          <a:p>
            <a:r>
              <a:rPr lang="en-US" dirty="0"/>
              <a:t>Clicker Question 3</a:t>
            </a:r>
          </a:p>
        </p:txBody>
      </p:sp>
      <p:pic>
        <p:nvPicPr>
          <p:cNvPr id="5" name="Picture 4" descr="Red_Tick Mark_28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3763700"/>
            <a:ext cx="621751" cy="713184"/>
          </a:xfrm>
          <a:prstGeom prst="rect">
            <a:avLst/>
          </a:prstGeom>
        </p:spPr>
      </p:pic>
    </p:spTree>
    <p:extLst>
      <p:ext uri="{BB962C8B-B14F-4D97-AF65-F5344CB8AC3E}">
        <p14:creationId xmlns:p14="http://schemas.microsoft.com/office/powerpoint/2010/main" val="73006981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p:txBody>
          <a:bodyPr/>
          <a:lstStyle/>
          <a:p>
            <a:r>
              <a:rPr lang="en-US" dirty="0" smtClean="0"/>
              <a:t>Concepts: Characteristics of waves in two and three dimensions</a:t>
            </a:r>
            <a:endParaRPr lang="en-US" dirty="0"/>
          </a:p>
        </p:txBody>
      </p:sp>
      <p:sp>
        <p:nvSpPr>
          <p:cNvPr id="2" name="Content Placeholder 1"/>
          <p:cNvSpPr>
            <a:spLocks noGrp="1"/>
          </p:cNvSpPr>
          <p:nvPr>
            <p:ph idx="1"/>
          </p:nvPr>
        </p:nvSpPr>
        <p:spPr/>
        <p:txBody>
          <a:bodyPr/>
          <a:lstStyle/>
          <a:p>
            <a:r>
              <a:rPr lang="en-US" dirty="0" smtClean="0"/>
              <a:t>A </a:t>
            </a:r>
            <a:r>
              <a:rPr lang="en-US" b="1" dirty="0" smtClean="0"/>
              <a:t>wavefront</a:t>
            </a:r>
            <a:r>
              <a:rPr lang="en-US" dirty="0" smtClean="0"/>
              <a:t> is a curve or surface in a medium on which all points of a propagating wave have the same phase.</a:t>
            </a:r>
          </a:p>
          <a:p>
            <a:r>
              <a:rPr lang="en-US" dirty="0" smtClean="0"/>
              <a:t>A </a:t>
            </a:r>
            <a:r>
              <a:rPr lang="en-US" b="1" dirty="0" smtClean="0"/>
              <a:t>planar wavefront </a:t>
            </a:r>
            <a:r>
              <a:rPr lang="en-US" dirty="0" smtClean="0"/>
              <a:t>is a flat wavefront that is either a plane or a straight line.</a:t>
            </a:r>
          </a:p>
          <a:p>
            <a:r>
              <a:rPr lang="en-US" dirty="0" smtClean="0"/>
              <a:t>A </a:t>
            </a:r>
            <a:r>
              <a:rPr lang="en-US" b="1" dirty="0" smtClean="0"/>
              <a:t>surface wave </a:t>
            </a:r>
            <a:r>
              <a:rPr lang="en-US" dirty="0" smtClean="0"/>
              <a:t>is a wave that propagates in two dimensions and has circular wavefronts. </a:t>
            </a:r>
          </a:p>
          <a:p>
            <a:r>
              <a:rPr lang="en-US" dirty="0" smtClean="0"/>
              <a:t>A </a:t>
            </a:r>
            <a:r>
              <a:rPr lang="en-US" b="1" dirty="0" smtClean="0"/>
              <a:t>spherical wave </a:t>
            </a:r>
            <a:r>
              <a:rPr lang="en-US" dirty="0" smtClean="0"/>
              <a:t>is a wave that propagates in three dimensions and has spherical wavefronts.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3" name="Text Placeholder 2"/>
          <p:cNvSpPr>
            <a:spLocks noGrp="1"/>
          </p:cNvSpPr>
          <p:nvPr>
            <p:ph type="body" sz="quarter" idx="11"/>
          </p:nvPr>
        </p:nvSpPr>
        <p:spPr/>
        <p:txBody>
          <a:bodyPr/>
          <a:lstStyle/>
          <a:p>
            <a:r>
              <a:rPr lang="en-US" dirty="0" smtClean="0"/>
              <a:t>Chapter 17: Summary</a:t>
            </a:r>
            <a:endParaRPr lang="en-US" dirty="0"/>
          </a:p>
        </p:txBody>
      </p:sp>
    </p:spTree>
    <p:extLst>
      <p:ext uri="{BB962C8B-B14F-4D97-AF65-F5344CB8AC3E}">
        <p14:creationId xmlns:p14="http://schemas.microsoft.com/office/powerpoint/2010/main" val="38900297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p:txBody>
          <a:bodyPr/>
          <a:lstStyle/>
          <a:p>
            <a:r>
              <a:rPr lang="en-US" dirty="0" smtClean="0"/>
              <a:t>Concepts: Characteristics of waves in two and three dimensions</a:t>
            </a:r>
            <a:endParaRPr lang="en-US" dirty="0"/>
          </a:p>
        </p:txBody>
      </p:sp>
      <p:sp>
        <p:nvSpPr>
          <p:cNvPr id="11" name="Content Placeholder 10"/>
          <p:cNvSpPr>
            <a:spLocks noGrp="1"/>
          </p:cNvSpPr>
          <p:nvPr>
            <p:ph idx="1"/>
          </p:nvPr>
        </p:nvSpPr>
        <p:spPr/>
        <p:txBody>
          <a:bodyPr/>
          <a:lstStyle/>
          <a:p>
            <a:r>
              <a:rPr lang="en-US" dirty="0" smtClean="0"/>
              <a:t>According to </a:t>
            </a:r>
            <a:r>
              <a:rPr lang="en-US" b="1" dirty="0" smtClean="0"/>
              <a:t>Huygens’ principle</a:t>
            </a:r>
            <a:r>
              <a:rPr lang="en-US" dirty="0" smtClean="0"/>
              <a:t>, any wavefront may be regarded as a collection of many closely spaced, coherent point sources.</a:t>
            </a:r>
          </a:p>
          <a:p>
            <a:r>
              <a:rPr lang="en-US" b="1" dirty="0" smtClean="0"/>
              <a:t>Diffraction</a:t>
            </a:r>
            <a:r>
              <a:rPr lang="en-US" dirty="0" smtClean="0"/>
              <a:t> is the spreading out of waves either around an obstacle or beyond the edges of an aperture. The effect is more pronounced when the size of the obstacle or aperture is about equal to or smaller than the wavelength of the wave.</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3" name="Text Placeholder 2"/>
          <p:cNvSpPr>
            <a:spLocks noGrp="1"/>
          </p:cNvSpPr>
          <p:nvPr>
            <p:ph type="body" sz="quarter" idx="11"/>
          </p:nvPr>
        </p:nvSpPr>
        <p:spPr/>
        <p:txBody>
          <a:bodyPr/>
          <a:lstStyle/>
          <a:p>
            <a:r>
              <a:rPr lang="en-US" dirty="0" smtClean="0"/>
              <a:t>Chapter 17: Summary</a:t>
            </a:r>
            <a:endParaRPr lang="en-US" dirty="0"/>
          </a:p>
        </p:txBody>
      </p:sp>
    </p:spTree>
    <p:extLst>
      <p:ext uri="{BB962C8B-B14F-4D97-AF65-F5344CB8AC3E}">
        <p14:creationId xmlns:p14="http://schemas.microsoft.com/office/powerpoint/2010/main" val="26005336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p:txBody>
          <a:bodyPr/>
          <a:lstStyle/>
          <a:p>
            <a:r>
              <a:rPr lang="en-US" dirty="0" smtClean="0"/>
              <a:t>Quantitative Tools: Characteristics of waves in two and three dimensions</a:t>
            </a:r>
            <a:endParaRPr lang="en-US" dirty="0"/>
          </a:p>
        </p:txBody>
      </p:sp>
      <p:sp>
        <p:nvSpPr>
          <p:cNvPr id="14" name="Content Placeholder 13"/>
          <p:cNvSpPr>
            <a:spLocks noGrp="1"/>
          </p:cNvSpPr>
          <p:nvPr>
            <p:ph idx="1"/>
          </p:nvPr>
        </p:nvSpPr>
        <p:spPr/>
        <p:txBody>
          <a:bodyPr/>
          <a:lstStyle/>
          <a:p>
            <a:r>
              <a:rPr lang="en-US" sz="2200" dirty="0"/>
              <a:t>If no energy is dissipated, the amplitude </a:t>
            </a:r>
            <a:r>
              <a:rPr lang="en-US" sz="2200" i="1" dirty="0"/>
              <a:t>A</a:t>
            </a:r>
            <a:r>
              <a:rPr lang="en-US" sz="2200" dirty="0"/>
              <a:t> of a wave originating at a point source decreases with increasing distance </a:t>
            </a:r>
            <a:r>
              <a:rPr lang="en-US" sz="2200" i="1" dirty="0"/>
              <a:t>r</a:t>
            </a:r>
            <a:r>
              <a:rPr lang="en-US" sz="2200" dirty="0"/>
              <a:t> from the source </a:t>
            </a:r>
            <a:r>
              <a:rPr lang="en-US" sz="2200" dirty="0" smtClean="0"/>
              <a:t>as</a:t>
            </a:r>
          </a:p>
          <a:p>
            <a:endParaRPr lang="en-US" sz="2200" dirty="0"/>
          </a:p>
          <a:p>
            <a:endParaRPr lang="en-US" sz="2200" dirty="0" smtClean="0"/>
          </a:p>
          <a:p>
            <a:pPr marL="338138" lvl="1" indent="0">
              <a:buNone/>
            </a:pPr>
            <a:r>
              <a:rPr lang="en-US" sz="2200" dirty="0" smtClean="0"/>
              <a:t>or</a:t>
            </a:r>
          </a:p>
          <a:p>
            <a:endParaRPr lang="en-US" sz="2200" dirty="0"/>
          </a:p>
          <a:p>
            <a:endParaRPr lang="en-US" sz="2200" dirty="0" smtClean="0"/>
          </a:p>
          <a:p>
            <a:r>
              <a:rPr lang="en-US" sz="2200" dirty="0"/>
              <a:t>The </a:t>
            </a:r>
            <a:r>
              <a:rPr lang="en-US" sz="2200" b="1" dirty="0"/>
              <a:t>intensity</a:t>
            </a:r>
            <a:r>
              <a:rPr lang="en-US" sz="2200" dirty="0"/>
              <a:t> </a:t>
            </a:r>
            <a:r>
              <a:rPr lang="en-US" sz="2200" i="1" dirty="0"/>
              <a:t>I</a:t>
            </a:r>
            <a:r>
              <a:rPr lang="en-US" sz="2200" dirty="0"/>
              <a:t> (in </a:t>
            </a:r>
            <a:r>
              <a:rPr lang="en-US" sz="2200" dirty="0" smtClean="0"/>
              <a:t>W/m</a:t>
            </a:r>
            <a:r>
              <a:rPr lang="en-US" sz="2200" baseline="30000" dirty="0" smtClean="0"/>
              <a:t>2</a:t>
            </a:r>
            <a:r>
              <a:rPr lang="en-US" sz="2200" dirty="0"/>
              <a:t>) of a spherical wave that delivers power </a:t>
            </a:r>
            <a:r>
              <a:rPr lang="en-US" sz="2200" i="1" dirty="0"/>
              <a:t>P</a:t>
            </a:r>
            <a:r>
              <a:rPr lang="en-US" sz="2200" dirty="0"/>
              <a:t> to an area </a:t>
            </a:r>
            <a:r>
              <a:rPr lang="en-US" sz="2200" i="1" dirty="0"/>
              <a:t>A</a:t>
            </a:r>
            <a:r>
              <a:rPr lang="en-US" sz="2200" dirty="0"/>
              <a:t> oriented normal to the direction of propagation is</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3" name="Text Placeholder 2"/>
          <p:cNvSpPr>
            <a:spLocks noGrp="1"/>
          </p:cNvSpPr>
          <p:nvPr>
            <p:ph type="body" sz="quarter" idx="11"/>
          </p:nvPr>
        </p:nvSpPr>
        <p:spPr/>
        <p:txBody>
          <a:bodyPr/>
          <a:lstStyle/>
          <a:p>
            <a:r>
              <a:rPr lang="en-US" dirty="0" smtClean="0"/>
              <a:t>Chapter 17: Summary</a:t>
            </a:r>
            <a:endParaRPr lang="en-US" dirty="0"/>
          </a:p>
        </p:txBody>
      </p:sp>
      <p:graphicFrame>
        <p:nvGraphicFramePr>
          <p:cNvPr id="16" name="Object 15"/>
          <p:cNvGraphicFramePr>
            <a:graphicFrameLocks noChangeAspect="1"/>
          </p:cNvGraphicFramePr>
          <p:nvPr>
            <p:extLst>
              <p:ext uri="{D42A27DB-BD31-4B8C-83A1-F6EECF244321}">
                <p14:modId xmlns:p14="http://schemas.microsoft.com/office/powerpoint/2010/main" val="3458326078"/>
              </p:ext>
            </p:extLst>
          </p:nvPr>
        </p:nvGraphicFramePr>
        <p:xfrm>
          <a:off x="3175000" y="3222623"/>
          <a:ext cx="2794000" cy="774700"/>
        </p:xfrm>
        <a:graphic>
          <a:graphicData uri="http://schemas.openxmlformats.org/presentationml/2006/ole">
            <mc:AlternateContent xmlns:mc="http://schemas.openxmlformats.org/markup-compatibility/2006">
              <mc:Choice xmlns:v="urn:schemas-microsoft-com:vml" Requires="v">
                <p:oleObj spid="_x0000_s37356" name="Equation" r:id="rId4" imgW="2794000" imgH="774700" progId="Equation.DSMT4">
                  <p:embed/>
                </p:oleObj>
              </mc:Choice>
              <mc:Fallback>
                <p:oleObj name="Equation" r:id="rId4" imgW="2794000" imgH="774700" progId="Equation.DSMT4">
                  <p:embed/>
                  <p:pic>
                    <p:nvPicPr>
                      <p:cNvPr id="0" name=""/>
                      <p:cNvPicPr>
                        <a:picLocks noChangeAspect="1" noChangeArrowheads="1"/>
                      </p:cNvPicPr>
                      <p:nvPr/>
                    </p:nvPicPr>
                    <p:blipFill>
                      <a:blip r:embed="rId5"/>
                      <a:srcRect/>
                      <a:stretch>
                        <a:fillRect/>
                      </a:stretch>
                    </p:blipFill>
                    <p:spPr bwMode="auto">
                      <a:xfrm>
                        <a:off x="3175000" y="3222623"/>
                        <a:ext cx="2794000" cy="774700"/>
                      </a:xfrm>
                      <a:prstGeom prst="rect">
                        <a:avLst/>
                      </a:prstGeom>
                      <a:noFill/>
                      <a:ln>
                        <a:noFill/>
                      </a:ln>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162137271"/>
              </p:ext>
            </p:extLst>
          </p:nvPr>
        </p:nvGraphicFramePr>
        <p:xfrm>
          <a:off x="3155950" y="4387142"/>
          <a:ext cx="2832100" cy="698500"/>
        </p:xfrm>
        <a:graphic>
          <a:graphicData uri="http://schemas.openxmlformats.org/presentationml/2006/ole">
            <mc:AlternateContent xmlns:mc="http://schemas.openxmlformats.org/markup-compatibility/2006">
              <mc:Choice xmlns:v="urn:schemas-microsoft-com:vml" Requires="v">
                <p:oleObj spid="_x0000_s37357" name="Equation" r:id="rId6" imgW="2832100" imgH="698500" progId="Equation.DSMT4">
                  <p:embed/>
                </p:oleObj>
              </mc:Choice>
              <mc:Fallback>
                <p:oleObj name="Equation" r:id="rId6" imgW="2832100" imgH="698500" progId="Equation.DSMT4">
                  <p:embed/>
                  <p:pic>
                    <p:nvPicPr>
                      <p:cNvPr id="0" name=""/>
                      <p:cNvPicPr>
                        <a:picLocks noChangeAspect="1" noChangeArrowheads="1"/>
                      </p:cNvPicPr>
                      <p:nvPr/>
                    </p:nvPicPr>
                    <p:blipFill>
                      <a:blip r:embed="rId7"/>
                      <a:srcRect/>
                      <a:stretch>
                        <a:fillRect/>
                      </a:stretch>
                    </p:blipFill>
                    <p:spPr bwMode="auto">
                      <a:xfrm>
                        <a:off x="3155950" y="4387142"/>
                        <a:ext cx="2832100" cy="698500"/>
                      </a:xfrm>
                      <a:prstGeom prst="rect">
                        <a:avLst/>
                      </a:prstGeom>
                      <a:noFill/>
                      <a:ln>
                        <a:noFill/>
                      </a:ln>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136494480"/>
              </p:ext>
            </p:extLst>
          </p:nvPr>
        </p:nvGraphicFramePr>
        <p:xfrm>
          <a:off x="4191000" y="5876925"/>
          <a:ext cx="762000" cy="698500"/>
        </p:xfrm>
        <a:graphic>
          <a:graphicData uri="http://schemas.openxmlformats.org/presentationml/2006/ole">
            <mc:AlternateContent xmlns:mc="http://schemas.openxmlformats.org/markup-compatibility/2006">
              <mc:Choice xmlns:v="urn:schemas-microsoft-com:vml" Requires="v">
                <p:oleObj spid="_x0000_s37358" name="Equation" r:id="rId8" imgW="762000" imgH="698500" progId="Equation.DSMT4">
                  <p:embed/>
                </p:oleObj>
              </mc:Choice>
              <mc:Fallback>
                <p:oleObj name="Equation" r:id="rId8" imgW="762000" imgH="698500" progId="Equation.DSMT4">
                  <p:embed/>
                  <p:pic>
                    <p:nvPicPr>
                      <p:cNvPr id="0" name=""/>
                      <p:cNvPicPr>
                        <a:picLocks noChangeAspect="1" noChangeArrowheads="1"/>
                      </p:cNvPicPr>
                      <p:nvPr/>
                    </p:nvPicPr>
                    <p:blipFill>
                      <a:blip r:embed="rId9"/>
                      <a:srcRect/>
                      <a:stretch>
                        <a:fillRect/>
                      </a:stretch>
                    </p:blipFill>
                    <p:spPr bwMode="auto">
                      <a:xfrm>
                        <a:off x="4191000" y="5876925"/>
                        <a:ext cx="762000" cy="6985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1011829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p:txBody>
          <a:bodyPr/>
          <a:lstStyle/>
          <a:p>
            <a:r>
              <a:rPr lang="en-US" dirty="0" smtClean="0"/>
              <a:t>Quantitative Tools: Characteristics of waves in two and three dimensions</a:t>
            </a:r>
            <a:endParaRPr lang="en-US" dirty="0"/>
          </a:p>
        </p:txBody>
      </p:sp>
      <p:sp>
        <p:nvSpPr>
          <p:cNvPr id="12" name="Content Placeholder 11"/>
          <p:cNvSpPr>
            <a:spLocks noGrp="1"/>
          </p:cNvSpPr>
          <p:nvPr>
            <p:ph idx="1"/>
          </p:nvPr>
        </p:nvSpPr>
        <p:spPr/>
        <p:txBody>
          <a:bodyPr/>
          <a:lstStyle/>
          <a:p>
            <a:r>
              <a:rPr lang="en-US" sz="2400" dirty="0"/>
              <a:t>If a point source emits waves uniformly in all directions at a power </a:t>
            </a:r>
            <a:r>
              <a:rPr lang="en-US" sz="2400" i="1" dirty="0"/>
              <a:t>P</a:t>
            </a:r>
            <a:r>
              <a:rPr lang="en-US" sz="2400" baseline="-25000" dirty="0"/>
              <a:t>s</a:t>
            </a:r>
            <a:r>
              <a:rPr lang="en-US" sz="2400" dirty="0"/>
              <a:t> and no energy is dissipated, the intensity a distance </a:t>
            </a:r>
            <a:r>
              <a:rPr lang="en-US" sz="2400" i="1" dirty="0"/>
              <a:t>r</a:t>
            </a:r>
            <a:r>
              <a:rPr lang="en-US" sz="2400" dirty="0"/>
              <a:t> from the source </a:t>
            </a:r>
            <a:r>
              <a:rPr lang="en-US" sz="2400" dirty="0" smtClean="0"/>
              <a:t>is</a:t>
            </a:r>
          </a:p>
          <a:p>
            <a:endParaRPr lang="en-US" sz="2400" dirty="0"/>
          </a:p>
          <a:p>
            <a:endParaRPr lang="en-US" sz="2400" dirty="0" smtClean="0"/>
          </a:p>
          <a:p>
            <a:r>
              <a:rPr lang="en-US" sz="2400" dirty="0"/>
              <a:t>The intensity </a:t>
            </a:r>
            <a:r>
              <a:rPr lang="en-US" sz="2400" i="1" dirty="0"/>
              <a:t>I</a:t>
            </a:r>
            <a:r>
              <a:rPr lang="en-US" sz="2400" baseline="-25000" dirty="0"/>
              <a:t>surf</a:t>
            </a:r>
            <a:r>
              <a:rPr lang="en-US" sz="2400" dirty="0"/>
              <a:t> (in </a:t>
            </a:r>
            <a:r>
              <a:rPr lang="en-US" sz="2400" dirty="0" smtClean="0"/>
              <a:t>W/m</a:t>
            </a:r>
            <a:r>
              <a:rPr lang="en-US" sz="2400" dirty="0"/>
              <a:t>) of a surface wave that delivers power </a:t>
            </a:r>
            <a:r>
              <a:rPr lang="en-US" sz="2400" i="1" dirty="0"/>
              <a:t>P</a:t>
            </a:r>
            <a:r>
              <a:rPr lang="en-US" sz="2400" dirty="0"/>
              <a:t> to a length </a:t>
            </a:r>
            <a:r>
              <a:rPr lang="en-US" sz="2400" i="1" dirty="0"/>
              <a:t>L</a:t>
            </a:r>
            <a:r>
              <a:rPr lang="en-US" sz="2400" dirty="0"/>
              <a:t> oriented normal to the direction of propagation is</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7" name="Text Placeholder 6"/>
          <p:cNvSpPr>
            <a:spLocks noGrp="1"/>
          </p:cNvSpPr>
          <p:nvPr>
            <p:ph type="body" sz="quarter" idx="11"/>
          </p:nvPr>
        </p:nvSpPr>
        <p:spPr/>
        <p:txBody>
          <a:bodyPr/>
          <a:lstStyle/>
          <a:p>
            <a:r>
              <a:rPr lang="en-US" dirty="0" smtClean="0"/>
              <a:t>Chapter 17: Summary</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776013152"/>
              </p:ext>
            </p:extLst>
          </p:nvPr>
        </p:nvGraphicFramePr>
        <p:xfrm>
          <a:off x="3956050" y="3586635"/>
          <a:ext cx="1231900" cy="800100"/>
        </p:xfrm>
        <a:graphic>
          <a:graphicData uri="http://schemas.openxmlformats.org/presentationml/2006/ole">
            <mc:AlternateContent xmlns:mc="http://schemas.openxmlformats.org/markup-compatibility/2006">
              <mc:Choice xmlns:v="urn:schemas-microsoft-com:vml" Requires="v">
                <p:oleObj spid="_x0000_s38201" name="Equation" r:id="rId4" imgW="1231900" imgH="800100" progId="Equation.DSMT4">
                  <p:embed/>
                </p:oleObj>
              </mc:Choice>
              <mc:Fallback>
                <p:oleObj name="Equation" r:id="rId4" imgW="1231900" imgH="800100" progId="Equation.DSMT4">
                  <p:embed/>
                  <p:pic>
                    <p:nvPicPr>
                      <p:cNvPr id="0" name=""/>
                      <p:cNvPicPr>
                        <a:picLocks noChangeAspect="1" noChangeArrowheads="1"/>
                      </p:cNvPicPr>
                      <p:nvPr/>
                    </p:nvPicPr>
                    <p:blipFill>
                      <a:blip r:embed="rId5"/>
                      <a:srcRect/>
                      <a:stretch>
                        <a:fillRect/>
                      </a:stretch>
                    </p:blipFill>
                    <p:spPr bwMode="auto">
                      <a:xfrm>
                        <a:off x="3956050" y="3586635"/>
                        <a:ext cx="1231900" cy="800100"/>
                      </a:xfrm>
                      <a:prstGeom prst="rect">
                        <a:avLst/>
                      </a:prstGeom>
                      <a:noFill/>
                      <a:ln>
                        <a:noFill/>
                      </a:ln>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88834018"/>
              </p:ext>
            </p:extLst>
          </p:nvPr>
        </p:nvGraphicFramePr>
        <p:xfrm>
          <a:off x="4006850" y="5648832"/>
          <a:ext cx="1130300" cy="762000"/>
        </p:xfrm>
        <a:graphic>
          <a:graphicData uri="http://schemas.openxmlformats.org/presentationml/2006/ole">
            <mc:AlternateContent xmlns:mc="http://schemas.openxmlformats.org/markup-compatibility/2006">
              <mc:Choice xmlns:v="urn:schemas-microsoft-com:vml" Requires="v">
                <p:oleObj spid="_x0000_s38202" name="Equation" r:id="rId6" imgW="1130300" imgH="762000" progId="Equation.DSMT4">
                  <p:embed/>
                </p:oleObj>
              </mc:Choice>
              <mc:Fallback>
                <p:oleObj name="Equation" r:id="rId6" imgW="1130300" imgH="762000" progId="Equation.DSMT4">
                  <p:embed/>
                  <p:pic>
                    <p:nvPicPr>
                      <p:cNvPr id="0" name=""/>
                      <p:cNvPicPr>
                        <a:picLocks noChangeAspect="1" noChangeArrowheads="1"/>
                      </p:cNvPicPr>
                      <p:nvPr/>
                    </p:nvPicPr>
                    <p:blipFill>
                      <a:blip r:embed="rId7"/>
                      <a:srcRect/>
                      <a:stretch>
                        <a:fillRect/>
                      </a:stretch>
                    </p:blipFill>
                    <p:spPr bwMode="auto">
                      <a:xfrm>
                        <a:off x="4006850" y="5648832"/>
                        <a:ext cx="1130300" cy="7620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9773911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p:txBody>
          <a:bodyPr/>
          <a:lstStyle/>
          <a:p>
            <a:r>
              <a:rPr lang="en-US" dirty="0" smtClean="0"/>
              <a:t>Concepts: Sound waves</a:t>
            </a:r>
            <a:endParaRPr lang="en-US" dirty="0"/>
          </a:p>
        </p:txBody>
      </p:sp>
      <p:sp>
        <p:nvSpPr>
          <p:cNvPr id="2" name="Content Placeholder 1"/>
          <p:cNvSpPr>
            <a:spLocks noGrp="1"/>
          </p:cNvSpPr>
          <p:nvPr>
            <p:ph idx="1"/>
          </p:nvPr>
        </p:nvSpPr>
        <p:spPr/>
        <p:txBody>
          <a:bodyPr/>
          <a:lstStyle/>
          <a:p>
            <a:r>
              <a:rPr lang="en-US" b="1" dirty="0" smtClean="0"/>
              <a:t>Sound</a:t>
            </a:r>
            <a:r>
              <a:rPr lang="en-US" dirty="0" smtClean="0"/>
              <a:t> is a longitudinal </a:t>
            </a:r>
            <a:r>
              <a:rPr lang="en-US" i="1" dirty="0" smtClean="0"/>
              <a:t>compressional</a:t>
            </a:r>
            <a:r>
              <a:rPr lang="en-US" dirty="0" smtClean="0"/>
              <a:t> wave propagating through a solid, liquid, or gas. The wave consists of an alternating series of </a:t>
            </a:r>
            <a:r>
              <a:rPr lang="en-US" i="1" dirty="0" smtClean="0"/>
              <a:t>compressions</a:t>
            </a:r>
            <a:r>
              <a:rPr lang="en-US" dirty="0" smtClean="0"/>
              <a:t> (where the molecules of the medium are crowded together) and </a:t>
            </a:r>
            <a:r>
              <a:rPr lang="en-US" i="1" dirty="0" smtClean="0"/>
              <a:t>rarefactions</a:t>
            </a:r>
            <a:r>
              <a:rPr lang="en-US" dirty="0" smtClean="0"/>
              <a:t> (where the molecules are spaced far apart). The frequency range of </a:t>
            </a:r>
            <a:r>
              <a:rPr lang="en-US" i="1" dirty="0" smtClean="0"/>
              <a:t>audible</a:t>
            </a:r>
            <a:r>
              <a:rPr lang="en-US" dirty="0" smtClean="0"/>
              <a:t> sound is 20 Hz to 20 kHz.</a:t>
            </a:r>
          </a:p>
          <a:p>
            <a:r>
              <a:rPr lang="en-US" dirty="0" smtClean="0"/>
              <a:t>The speed of sound </a:t>
            </a:r>
            <a:r>
              <a:rPr lang="en-US" i="1" dirty="0" smtClean="0"/>
              <a:t>c</a:t>
            </a:r>
            <a:r>
              <a:rPr lang="en-US" dirty="0" smtClean="0"/>
              <a:t> depends on the density and elastic properties of the medium. In dry air at 20</a:t>
            </a:r>
            <a:r>
              <a:rPr lang="en-US" dirty="0" smtClean="0">
                <a:sym typeface="Symbol"/>
              </a:rPr>
              <a:t> </a:t>
            </a:r>
            <a:r>
              <a:rPr lang="en-US" dirty="0" smtClean="0"/>
              <a:t>C, the speed of sound is 343 m/s.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3" name="Text Placeholder 2"/>
          <p:cNvSpPr>
            <a:spLocks noGrp="1"/>
          </p:cNvSpPr>
          <p:nvPr>
            <p:ph type="body" sz="quarter" idx="11"/>
          </p:nvPr>
        </p:nvSpPr>
        <p:spPr/>
        <p:txBody>
          <a:bodyPr/>
          <a:lstStyle/>
          <a:p>
            <a:r>
              <a:rPr lang="en-US" dirty="0" smtClean="0"/>
              <a:t>Chapter 17: Summary</a:t>
            </a:r>
            <a:endParaRPr lang="en-US" dirty="0"/>
          </a:p>
        </p:txBody>
      </p:sp>
    </p:spTree>
    <p:extLst>
      <p:ext uri="{BB962C8B-B14F-4D97-AF65-F5344CB8AC3E}">
        <p14:creationId xmlns:p14="http://schemas.microsoft.com/office/powerpoint/2010/main" val="284189481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p:txBody>
          <a:bodyPr/>
          <a:lstStyle/>
          <a:p>
            <a:r>
              <a:rPr lang="en-US" dirty="0" smtClean="0"/>
              <a:t>Quantitative Tools: Sound waves</a:t>
            </a:r>
            <a:endParaRPr lang="en-US" dirty="0"/>
          </a:p>
        </p:txBody>
      </p:sp>
      <p:sp>
        <p:nvSpPr>
          <p:cNvPr id="10" name="Content Placeholder 9"/>
          <p:cNvSpPr>
            <a:spLocks noGrp="1"/>
          </p:cNvSpPr>
          <p:nvPr>
            <p:ph idx="1"/>
          </p:nvPr>
        </p:nvSpPr>
        <p:spPr/>
        <p:txBody>
          <a:bodyPr/>
          <a:lstStyle/>
          <a:p>
            <a:r>
              <a:rPr lang="en-US" dirty="0" smtClean="0"/>
              <a:t>The </a:t>
            </a:r>
            <a:r>
              <a:rPr lang="en-US" i="1" dirty="0" smtClean="0"/>
              <a:t>threshold of hearing I</a:t>
            </a:r>
            <a:r>
              <a:rPr lang="en-US" baseline="-25000" dirty="0" smtClean="0"/>
              <a:t>th</a:t>
            </a:r>
            <a:r>
              <a:rPr lang="en-US" dirty="0" smtClean="0"/>
              <a:t> is the minimum sound intensity audible to humans. For a 1.0-kHz sound,</a:t>
            </a:r>
          </a:p>
          <a:p>
            <a:pPr marL="0" indent="0" algn="ctr">
              <a:buNone/>
            </a:pPr>
            <a:r>
              <a:rPr lang="en-US" i="1" dirty="0" smtClean="0"/>
              <a:t>I</a:t>
            </a:r>
            <a:r>
              <a:rPr lang="en-US" baseline="-25000" dirty="0" smtClean="0"/>
              <a:t>th</a:t>
            </a:r>
            <a:r>
              <a:rPr lang="en-US" dirty="0" smtClean="0"/>
              <a:t> ≈ 10</a:t>
            </a:r>
            <a:r>
              <a:rPr lang="en-US" baseline="30000" dirty="0" smtClean="0"/>
              <a:t>–12</a:t>
            </a:r>
            <a:r>
              <a:rPr lang="en-US" dirty="0" smtClean="0"/>
              <a:t> W/m</a:t>
            </a:r>
            <a:r>
              <a:rPr lang="en-US" baseline="30000" dirty="0" smtClean="0"/>
              <a:t>2</a:t>
            </a:r>
            <a:r>
              <a:rPr lang="en-US" dirty="0" smtClean="0"/>
              <a:t>.</a:t>
            </a:r>
          </a:p>
          <a:p>
            <a:r>
              <a:rPr lang="en-US" dirty="0"/>
              <a:t>For a sound of intensity </a:t>
            </a:r>
            <a:r>
              <a:rPr lang="en-US" i="1" dirty="0"/>
              <a:t>I</a:t>
            </a:r>
            <a:r>
              <a:rPr lang="en-US" dirty="0"/>
              <a:t>, the </a:t>
            </a:r>
            <a:r>
              <a:rPr lang="en-US" b="1" dirty="0"/>
              <a:t>intensity level </a:t>
            </a:r>
            <a:r>
              <a:rPr lang="en-US" i="1" dirty="0" smtClean="0"/>
              <a:t>β</a:t>
            </a:r>
            <a:r>
              <a:rPr lang="en-US" dirty="0" smtClean="0"/>
              <a:t> </a:t>
            </a:r>
            <a:r>
              <a:rPr lang="en-US" dirty="0"/>
              <a:t>in decibels is</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3" name="Text Placeholder 2"/>
          <p:cNvSpPr>
            <a:spLocks noGrp="1"/>
          </p:cNvSpPr>
          <p:nvPr>
            <p:ph type="body" sz="quarter" idx="11"/>
          </p:nvPr>
        </p:nvSpPr>
        <p:spPr/>
        <p:txBody>
          <a:bodyPr/>
          <a:lstStyle/>
          <a:p>
            <a:r>
              <a:rPr lang="en-US" dirty="0" smtClean="0"/>
              <a:t>Chapter 17: Summary</a:t>
            </a:r>
            <a:endParaRPr lang="en-US" dirty="0"/>
          </a:p>
        </p:txBody>
      </p:sp>
      <p:graphicFrame>
        <p:nvGraphicFramePr>
          <p:cNvPr id="16" name="Object 15"/>
          <p:cNvGraphicFramePr>
            <a:graphicFrameLocks noChangeAspect="1"/>
          </p:cNvGraphicFramePr>
          <p:nvPr>
            <p:extLst>
              <p:ext uri="{D42A27DB-BD31-4B8C-83A1-F6EECF244321}">
                <p14:modId xmlns:p14="http://schemas.microsoft.com/office/powerpoint/2010/main" val="4156219312"/>
              </p:ext>
            </p:extLst>
          </p:nvPr>
        </p:nvGraphicFramePr>
        <p:xfrm>
          <a:off x="3022600" y="4245908"/>
          <a:ext cx="3098800" cy="1079500"/>
        </p:xfrm>
        <a:graphic>
          <a:graphicData uri="http://schemas.openxmlformats.org/presentationml/2006/ole">
            <mc:AlternateContent xmlns:mc="http://schemas.openxmlformats.org/markup-compatibility/2006">
              <mc:Choice xmlns:v="urn:schemas-microsoft-com:vml" Requires="v">
                <p:oleObj spid="_x0000_s39064" name="Equation" r:id="rId4" imgW="3098800" imgH="1079500" progId="Equation.DSMT4">
                  <p:embed/>
                </p:oleObj>
              </mc:Choice>
              <mc:Fallback>
                <p:oleObj name="Equation" r:id="rId4" imgW="3098800" imgH="1079500" progId="Equation.DSMT4">
                  <p:embed/>
                  <p:pic>
                    <p:nvPicPr>
                      <p:cNvPr id="0" name=""/>
                      <p:cNvPicPr>
                        <a:picLocks noChangeAspect="1" noChangeArrowheads="1"/>
                      </p:cNvPicPr>
                      <p:nvPr/>
                    </p:nvPicPr>
                    <p:blipFill>
                      <a:blip r:embed="rId5"/>
                      <a:srcRect/>
                      <a:stretch>
                        <a:fillRect/>
                      </a:stretch>
                    </p:blipFill>
                    <p:spPr bwMode="auto">
                      <a:xfrm>
                        <a:off x="3022600" y="4245908"/>
                        <a:ext cx="3098800" cy="10795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9080410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400" dirty="0" smtClean="0"/>
              <a:t>Consider the figure. </a:t>
            </a:r>
          </a:p>
          <a:p>
            <a:r>
              <a:rPr lang="en-US" sz="2400" dirty="0" smtClean="0"/>
              <a:t>If we assume that there is no energy dissipation, then there is no loss of energy as the wave moves outward. </a:t>
            </a:r>
          </a:p>
          <a:p>
            <a:r>
              <a:rPr lang="en-US" sz="2400" dirty="0" smtClean="0"/>
              <a:t>As the wavefront spreads, the circumference increases, and hence the energy per unit length decreases.</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30" name="Rectangle 6"/>
          <p:cNvSpPr>
            <a:spLocks noGrp="1" noChangeArrowheads="1"/>
          </p:cNvSpPr>
          <p:nvPr>
            <p:ph type="body" sz="quarter" idx="11"/>
          </p:nvPr>
        </p:nvSpPr>
        <p:spPr/>
        <p:txBody>
          <a:bodyPr/>
          <a:lstStyle/>
          <a:p>
            <a:r>
              <a:rPr lang="en-US" dirty="0" smtClean="0"/>
              <a:t>Section 17.1: Wavefronts</a:t>
            </a:r>
            <a:endParaRPr lang="en-US" dirty="0"/>
          </a:p>
        </p:txBody>
      </p:sp>
      <p:pic>
        <p:nvPicPr>
          <p:cNvPr id="16" name="Picture 15" descr="17_03_Figure.jpg"/>
          <p:cNvPicPr>
            <a:picLocks noChangeAspect="1"/>
          </p:cNvPicPr>
          <p:nvPr/>
        </p:nvPicPr>
        <p:blipFill rotWithShape="1">
          <a:blip r:embed="rId3">
            <a:extLst>
              <a:ext uri="{28A0092B-C50C-407E-A947-70E740481C1C}">
                <a14:useLocalDpi xmlns:a14="http://schemas.microsoft.com/office/drawing/2010/main" val="0"/>
              </a:ext>
            </a:extLst>
          </a:blip>
          <a:srcRect b="3026"/>
          <a:stretch/>
        </p:blipFill>
        <p:spPr>
          <a:xfrm>
            <a:off x="2022921" y="3292593"/>
            <a:ext cx="5098158" cy="3482785"/>
          </a:xfrm>
          <a:prstGeom prst="rect">
            <a:avLst/>
          </a:prstGeom>
        </p:spPr>
      </p:pic>
    </p:spTree>
    <p:extLst>
      <p:ext uri="{BB962C8B-B14F-4D97-AF65-F5344CB8AC3E}">
        <p14:creationId xmlns:p14="http://schemas.microsoft.com/office/powerpoint/2010/main" val="215990341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p:txBody>
          <a:bodyPr/>
          <a:lstStyle/>
          <a:p>
            <a:r>
              <a:rPr lang="en-US" dirty="0" smtClean="0"/>
              <a:t>Concepts: Interference effects</a:t>
            </a:r>
            <a:endParaRPr lang="en-US" dirty="0"/>
          </a:p>
        </p:txBody>
      </p:sp>
      <p:sp>
        <p:nvSpPr>
          <p:cNvPr id="2" name="Content Placeholder 1"/>
          <p:cNvSpPr>
            <a:spLocks noGrp="1"/>
          </p:cNvSpPr>
          <p:nvPr>
            <p:ph idx="1"/>
          </p:nvPr>
        </p:nvSpPr>
        <p:spPr>
          <a:xfrm>
            <a:off x="365125" y="1874520"/>
            <a:ext cx="8506060" cy="4718304"/>
          </a:xfrm>
        </p:spPr>
        <p:txBody>
          <a:bodyPr/>
          <a:lstStyle/>
          <a:p>
            <a:r>
              <a:rPr lang="en-US" dirty="0" smtClean="0"/>
              <a:t>Two or more sources emitting waves that have a constant phase difference are called </a:t>
            </a:r>
            <a:r>
              <a:rPr lang="en-US" b="1" dirty="0" smtClean="0"/>
              <a:t>coherent sources</a:t>
            </a:r>
            <a:r>
              <a:rPr lang="en-US" dirty="0" smtClean="0"/>
              <a:t>. If that constant phase difference is zero, the sources are said to be </a:t>
            </a:r>
            <a:r>
              <a:rPr lang="en-US" i="1" dirty="0" smtClean="0"/>
              <a:t>in phase</a:t>
            </a:r>
            <a:r>
              <a:rPr lang="en-US" dirty="0" smtClean="0"/>
              <a:t>.</a:t>
            </a:r>
          </a:p>
          <a:p>
            <a:r>
              <a:rPr lang="en-US" dirty="0" smtClean="0"/>
              <a:t>Along </a:t>
            </a:r>
            <a:r>
              <a:rPr lang="en-US" b="1" dirty="0" smtClean="0"/>
              <a:t>nodal lines,</a:t>
            </a:r>
            <a:r>
              <a:rPr lang="en-US" dirty="0" smtClean="0"/>
              <a:t> waves cancel each other, and so the displacement of the medium is zero. Along </a:t>
            </a:r>
            <a:r>
              <a:rPr lang="en-US" b="1" dirty="0" smtClean="0"/>
              <a:t>antinodal lines,</a:t>
            </a:r>
            <a:r>
              <a:rPr lang="en-US" dirty="0" smtClean="0"/>
              <a:t> the displacement of the medium is a maximum.</a:t>
            </a:r>
          </a:p>
          <a:p>
            <a:r>
              <a:rPr lang="en-US" dirty="0" smtClean="0"/>
              <a:t>The superposition of two waves of equal amplitude but slightly different frequencies results in a wave of oscillating amplitude. This effect is called </a:t>
            </a:r>
            <a:r>
              <a:rPr lang="en-US" b="1" dirty="0" smtClean="0"/>
              <a:t>beating.</a:t>
            </a:r>
            <a:endParaRPr lang="en-US" b="1"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3" name="Text Placeholder 2"/>
          <p:cNvSpPr>
            <a:spLocks noGrp="1"/>
          </p:cNvSpPr>
          <p:nvPr>
            <p:ph type="body" sz="quarter" idx="11"/>
          </p:nvPr>
        </p:nvSpPr>
        <p:spPr/>
        <p:txBody>
          <a:bodyPr/>
          <a:lstStyle/>
          <a:p>
            <a:r>
              <a:rPr lang="en-US" dirty="0" smtClean="0"/>
              <a:t>Chapter 17: Summary</a:t>
            </a:r>
            <a:endParaRPr lang="en-US" dirty="0"/>
          </a:p>
        </p:txBody>
      </p:sp>
    </p:spTree>
    <p:extLst>
      <p:ext uri="{BB962C8B-B14F-4D97-AF65-F5344CB8AC3E}">
        <p14:creationId xmlns:p14="http://schemas.microsoft.com/office/powerpoint/2010/main" val="25568252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sz="2400" dirty="0" smtClean="0"/>
              <a:t>Energy per length of string in 1D: </a:t>
            </a:r>
            <a:r>
              <a:rPr lang="en-US" sz="2400" i="1" dirty="0" smtClean="0"/>
              <a:t>E/L</a:t>
            </a:r>
            <a:r>
              <a:rPr lang="en-US" sz="2400" dirty="0" smtClean="0"/>
              <a:t> </a:t>
            </a:r>
            <a:r>
              <a:rPr lang="en-US" sz="2400" dirty="0"/>
              <a:t>= </a:t>
            </a:r>
            <a:r>
              <a:rPr lang="en-US" sz="2400" dirty="0" smtClean="0"/>
              <a:t>½</a:t>
            </a:r>
            <a:r>
              <a:rPr lang="el-GR" sz="2400" i="1" dirty="0" smtClean="0"/>
              <a:t>μ</a:t>
            </a:r>
            <a:r>
              <a:rPr lang="en-US" sz="2400" i="1" dirty="0" smtClean="0">
                <a:sym typeface="Symbol"/>
              </a:rPr>
              <a:t></a:t>
            </a:r>
            <a:r>
              <a:rPr lang="en-US" sz="2400" i="1" spc="-300" dirty="0" smtClean="0">
                <a:sym typeface="Symbol"/>
              </a:rPr>
              <a:t> </a:t>
            </a:r>
            <a:r>
              <a:rPr lang="en-US" sz="2400" baseline="30000" dirty="0" smtClean="0">
                <a:sym typeface="Symbol"/>
              </a:rPr>
              <a:t>2</a:t>
            </a:r>
            <a:r>
              <a:rPr lang="en-US" sz="2400" i="1" dirty="0" smtClean="0">
                <a:sym typeface="Symbol"/>
              </a:rPr>
              <a:t>A</a:t>
            </a:r>
            <a:r>
              <a:rPr lang="en-US" sz="2400" baseline="30000" dirty="0" smtClean="0">
                <a:sym typeface="Symbol"/>
              </a:rPr>
              <a:t>2</a:t>
            </a:r>
            <a:r>
              <a:rPr lang="en-US" sz="2400" dirty="0" smtClean="0"/>
              <a:t> </a:t>
            </a:r>
            <a:r>
              <a:rPr lang="en-US" sz="2400" dirty="0"/>
              <a:t>(Eq. 16.41</a:t>
            </a:r>
            <a:r>
              <a:rPr lang="en-US" sz="2400" dirty="0" smtClean="0"/>
              <a:t>).</a:t>
            </a:r>
          </a:p>
          <a:p>
            <a:r>
              <a:rPr lang="en-US" sz="2400" dirty="0" smtClean="0"/>
              <a:t>If energy is conserved then </a:t>
            </a:r>
            <a:r>
              <a:rPr lang="en-US" sz="2400" i="1" dirty="0" smtClean="0"/>
              <a:t>E </a:t>
            </a:r>
            <a:r>
              <a:rPr lang="en-US" sz="2400" dirty="0" smtClean="0"/>
              <a:t>is constant. </a:t>
            </a:r>
          </a:p>
          <a:p>
            <a:r>
              <a:rPr lang="en-US" sz="2400" dirty="0" smtClean="0"/>
              <a:t>                 so </a:t>
            </a:r>
            <a:br>
              <a:rPr lang="en-US" sz="2400" dirty="0" smtClean="0"/>
            </a:br>
            <a:endParaRPr lang="en-US" sz="2400" dirty="0" smtClean="0"/>
          </a:p>
          <a:p>
            <a:r>
              <a:rPr lang="en-US" sz="2400" dirty="0" smtClean="0"/>
              <a:t>Since </a:t>
            </a:r>
            <a:r>
              <a:rPr lang="en-US" sz="2400" i="1" dirty="0" smtClean="0"/>
              <a:t>E</a:t>
            </a:r>
            <a:r>
              <a:rPr lang="en-US" sz="2400" dirty="0" smtClean="0"/>
              <a:t> is constant, the </a:t>
            </a:r>
            <a:r>
              <a:rPr lang="en-US" sz="2400" dirty="0"/>
              <a:t>amplitude </a:t>
            </a:r>
            <a:r>
              <a:rPr lang="en-US" sz="2400" i="1" dirty="0" smtClean="0"/>
              <a:t>A</a:t>
            </a:r>
            <a:r>
              <a:rPr lang="en-US" sz="2400" dirty="0" smtClean="0"/>
              <a:t>(</a:t>
            </a:r>
            <a:r>
              <a:rPr lang="en-US" sz="2400" i="1" dirty="0" smtClean="0"/>
              <a:t>R</a:t>
            </a:r>
            <a:r>
              <a:rPr lang="en-US" sz="2400" dirty="0" smtClean="0"/>
              <a:t>) </a:t>
            </a:r>
            <a:r>
              <a:rPr lang="en-US" sz="2400" dirty="0"/>
              <a:t>must </a:t>
            </a:r>
            <a:r>
              <a:rPr lang="en-US" sz="2400" dirty="0" smtClean="0"/>
              <a:t/>
            </a:r>
            <a:br>
              <a:rPr lang="en-US" sz="2400" dirty="0" smtClean="0"/>
            </a:br>
            <a:r>
              <a:rPr lang="en-US" sz="2400" dirty="0" smtClean="0"/>
              <a:t>decrease </a:t>
            </a:r>
            <a:r>
              <a:rPr lang="en-US" sz="2400" dirty="0"/>
              <a:t>as the wave expands.</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30" name="Rectangle 6"/>
          <p:cNvSpPr>
            <a:spLocks noGrp="1" noChangeArrowheads="1"/>
          </p:cNvSpPr>
          <p:nvPr>
            <p:ph type="body" sz="quarter" idx="11"/>
          </p:nvPr>
        </p:nvSpPr>
        <p:spPr/>
        <p:txBody>
          <a:bodyPr/>
          <a:lstStyle/>
          <a:p>
            <a:r>
              <a:rPr lang="en-US" dirty="0">
                <a:sym typeface="Symbol"/>
              </a:rPr>
              <a:t>Section 17.1: </a:t>
            </a:r>
            <a:r>
              <a:rPr lang="en-US" dirty="0" smtClean="0">
                <a:sym typeface="Symbol"/>
              </a:rPr>
              <a:t>Wavefronts</a:t>
            </a:r>
            <a:endParaRPr lang="en-US" dirty="0">
              <a:sym typeface="Symbo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91734018"/>
              </p:ext>
            </p:extLst>
          </p:nvPr>
        </p:nvGraphicFramePr>
        <p:xfrm>
          <a:off x="949712" y="3737142"/>
          <a:ext cx="1778000" cy="863600"/>
        </p:xfrm>
        <a:graphic>
          <a:graphicData uri="http://schemas.openxmlformats.org/presentationml/2006/ole">
            <mc:AlternateContent xmlns:mc="http://schemas.openxmlformats.org/markup-compatibility/2006">
              <mc:Choice xmlns:v="urn:schemas-microsoft-com:vml" Requires="v">
                <p:oleObj spid="_x0000_s2601" name="Equation" r:id="rId4" imgW="1778000" imgH="863600" progId="Equation.3">
                  <p:embed/>
                </p:oleObj>
              </mc:Choice>
              <mc:Fallback>
                <p:oleObj name="Equation" r:id="rId4" imgW="1778000" imgH="863600" progId="Equation.3">
                  <p:embed/>
                  <p:pic>
                    <p:nvPicPr>
                      <p:cNvPr id="0" name=""/>
                      <p:cNvPicPr/>
                      <p:nvPr/>
                    </p:nvPicPr>
                    <p:blipFill>
                      <a:blip r:embed="rId5"/>
                      <a:stretch>
                        <a:fillRect/>
                      </a:stretch>
                    </p:blipFill>
                    <p:spPr>
                      <a:xfrm>
                        <a:off x="949712" y="3737142"/>
                        <a:ext cx="1778000" cy="863600"/>
                      </a:xfrm>
                      <a:prstGeom prst="rect">
                        <a:avLst/>
                      </a:prstGeom>
                    </p:spPr>
                  </p:pic>
                </p:oleObj>
              </mc:Fallback>
            </mc:AlternateContent>
          </a:graphicData>
        </a:graphic>
      </p:graphicFrame>
      <p:pic>
        <p:nvPicPr>
          <p:cNvPr id="8" name="Picture 7" descr="17_03_Figure.jpg"/>
          <p:cNvPicPr>
            <a:picLocks noChangeAspect="1"/>
          </p:cNvPicPr>
          <p:nvPr/>
        </p:nvPicPr>
        <p:blipFill rotWithShape="1">
          <a:blip r:embed="rId6">
            <a:extLst>
              <a:ext uri="{28A0092B-C50C-407E-A947-70E740481C1C}">
                <a14:useLocalDpi xmlns:a14="http://schemas.microsoft.com/office/drawing/2010/main" val="0"/>
              </a:ext>
            </a:extLst>
          </a:blip>
          <a:srcRect t="23173" b="3025"/>
          <a:stretch/>
        </p:blipFill>
        <p:spPr>
          <a:xfrm>
            <a:off x="3839021" y="4207480"/>
            <a:ext cx="5098158" cy="265052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98535902"/>
              </p:ext>
            </p:extLst>
          </p:nvPr>
        </p:nvGraphicFramePr>
        <p:xfrm>
          <a:off x="898525" y="2160972"/>
          <a:ext cx="1066800" cy="279400"/>
        </p:xfrm>
        <a:graphic>
          <a:graphicData uri="http://schemas.openxmlformats.org/presentationml/2006/ole">
            <mc:AlternateContent xmlns:mc="http://schemas.openxmlformats.org/markup-compatibility/2006">
              <mc:Choice xmlns:v="urn:schemas-microsoft-com:vml" Requires="v">
                <p:oleObj spid="_x0000_s2602" name="Equation" r:id="rId7" imgW="1066800" imgH="279400" progId="Equation.3">
                  <p:embed/>
                </p:oleObj>
              </mc:Choice>
              <mc:Fallback>
                <p:oleObj name="Equation" r:id="rId7" imgW="1066800" imgH="279400" progId="Equation.3">
                  <p:embed/>
                  <p:pic>
                    <p:nvPicPr>
                      <p:cNvPr id="0" name=""/>
                      <p:cNvPicPr/>
                      <p:nvPr/>
                    </p:nvPicPr>
                    <p:blipFill>
                      <a:blip r:embed="rId8"/>
                      <a:stretch>
                        <a:fillRect/>
                      </a:stretch>
                    </p:blipFill>
                    <p:spPr>
                      <a:xfrm>
                        <a:off x="898525" y="2160972"/>
                        <a:ext cx="1066800" cy="2794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08423322"/>
              </p:ext>
            </p:extLst>
          </p:nvPr>
        </p:nvGraphicFramePr>
        <p:xfrm>
          <a:off x="4489430" y="3609848"/>
          <a:ext cx="1635125" cy="569913"/>
        </p:xfrm>
        <a:graphic>
          <a:graphicData uri="http://schemas.openxmlformats.org/presentationml/2006/ole">
            <mc:AlternateContent xmlns:mc="http://schemas.openxmlformats.org/markup-compatibility/2006">
              <mc:Choice xmlns:v="urn:schemas-microsoft-com:vml" Requires="v">
                <p:oleObj spid="_x0000_s2603" name="Equation" r:id="rId9" imgW="2184400" imgH="762000" progId="Equation.3">
                  <p:embed/>
                </p:oleObj>
              </mc:Choice>
              <mc:Fallback>
                <p:oleObj name="Equation" r:id="rId9" imgW="2184400" imgH="762000" progId="Equation.3">
                  <p:embed/>
                  <p:pic>
                    <p:nvPicPr>
                      <p:cNvPr id="0" name=""/>
                      <p:cNvPicPr/>
                      <p:nvPr/>
                    </p:nvPicPr>
                    <p:blipFill>
                      <a:blip r:embed="rId10"/>
                      <a:stretch>
                        <a:fillRect/>
                      </a:stretch>
                    </p:blipFill>
                    <p:spPr>
                      <a:xfrm>
                        <a:off x="4489430" y="3609848"/>
                        <a:ext cx="1635125" cy="56991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6335774"/>
              </p:ext>
            </p:extLst>
          </p:nvPr>
        </p:nvGraphicFramePr>
        <p:xfrm>
          <a:off x="4941888" y="3267075"/>
          <a:ext cx="1270000" cy="431800"/>
        </p:xfrm>
        <a:graphic>
          <a:graphicData uri="http://schemas.openxmlformats.org/presentationml/2006/ole">
            <mc:AlternateContent xmlns:mc="http://schemas.openxmlformats.org/markup-compatibility/2006">
              <mc:Choice xmlns:v="urn:schemas-microsoft-com:vml" Requires="v">
                <p:oleObj spid="_x0000_s2604" name="Equation" r:id="rId11" imgW="1270000" imgH="431800" progId="Equation.3">
                  <p:embed/>
                </p:oleObj>
              </mc:Choice>
              <mc:Fallback>
                <p:oleObj name="Equation" r:id="rId11" imgW="1270000" imgH="431800" progId="Equation.3">
                  <p:embed/>
                  <p:pic>
                    <p:nvPicPr>
                      <p:cNvPr id="0" name=""/>
                      <p:cNvPicPr/>
                      <p:nvPr/>
                    </p:nvPicPr>
                    <p:blipFill>
                      <a:blip r:embed="rId12"/>
                      <a:stretch>
                        <a:fillRect/>
                      </a:stretch>
                    </p:blipFill>
                    <p:spPr>
                      <a:xfrm>
                        <a:off x="4941888" y="3267075"/>
                        <a:ext cx="1270000" cy="431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432456044"/>
              </p:ext>
            </p:extLst>
          </p:nvPr>
        </p:nvGraphicFramePr>
        <p:xfrm>
          <a:off x="6651625" y="2566988"/>
          <a:ext cx="1905000" cy="965200"/>
        </p:xfrm>
        <a:graphic>
          <a:graphicData uri="http://schemas.openxmlformats.org/presentationml/2006/ole">
            <mc:AlternateContent xmlns:mc="http://schemas.openxmlformats.org/markup-compatibility/2006">
              <mc:Choice xmlns:v="urn:schemas-microsoft-com:vml" Requires="v">
                <p:oleObj spid="_x0000_s2605" name="Equation" r:id="rId13" imgW="1905000" imgH="965200" progId="Equation.3">
                  <p:embed/>
                </p:oleObj>
              </mc:Choice>
              <mc:Fallback>
                <p:oleObj name="Equation" r:id="rId13" imgW="1905000" imgH="965200" progId="Equation.3">
                  <p:embed/>
                  <p:pic>
                    <p:nvPicPr>
                      <p:cNvPr id="0" name=""/>
                      <p:cNvPicPr/>
                      <p:nvPr/>
                    </p:nvPicPr>
                    <p:blipFill>
                      <a:blip r:embed="rId14"/>
                      <a:stretch>
                        <a:fillRect/>
                      </a:stretch>
                    </p:blipFill>
                    <p:spPr>
                      <a:xfrm>
                        <a:off x="6651625" y="2566988"/>
                        <a:ext cx="1905000" cy="965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83118393"/>
              </p:ext>
            </p:extLst>
          </p:nvPr>
        </p:nvGraphicFramePr>
        <p:xfrm>
          <a:off x="2511425" y="1919288"/>
          <a:ext cx="2565400" cy="762000"/>
        </p:xfrm>
        <a:graphic>
          <a:graphicData uri="http://schemas.openxmlformats.org/presentationml/2006/ole">
            <mc:AlternateContent xmlns:mc="http://schemas.openxmlformats.org/markup-compatibility/2006">
              <mc:Choice xmlns:v="urn:schemas-microsoft-com:vml" Requires="v">
                <p:oleObj spid="_x0000_s2606" name="Equation" r:id="rId15" imgW="2565400" imgH="762000" progId="Equation.3">
                  <p:embed/>
                </p:oleObj>
              </mc:Choice>
              <mc:Fallback>
                <p:oleObj name="Equation" r:id="rId15" imgW="2565400" imgH="762000" progId="Equation.3">
                  <p:embed/>
                  <p:pic>
                    <p:nvPicPr>
                      <p:cNvPr id="0" name=""/>
                      <p:cNvPicPr/>
                      <p:nvPr/>
                    </p:nvPicPr>
                    <p:blipFill>
                      <a:blip r:embed="rId16"/>
                      <a:stretch>
                        <a:fillRect/>
                      </a:stretch>
                    </p:blipFill>
                    <p:spPr>
                      <a:xfrm>
                        <a:off x="2511425" y="1919288"/>
                        <a:ext cx="2565400" cy="7620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96578321"/>
              </p:ext>
            </p:extLst>
          </p:nvPr>
        </p:nvGraphicFramePr>
        <p:xfrm>
          <a:off x="7124700" y="3559175"/>
          <a:ext cx="1635125" cy="569913"/>
        </p:xfrm>
        <a:graphic>
          <a:graphicData uri="http://schemas.openxmlformats.org/presentationml/2006/ole">
            <mc:AlternateContent xmlns:mc="http://schemas.openxmlformats.org/markup-compatibility/2006">
              <mc:Choice xmlns:v="urn:schemas-microsoft-com:vml" Requires="v">
                <p:oleObj spid="_x0000_s2607" name="Equation" r:id="rId17" imgW="2184400" imgH="762000" progId="Equation.3">
                  <p:embed/>
                </p:oleObj>
              </mc:Choice>
              <mc:Fallback>
                <p:oleObj name="Equation" r:id="rId17" imgW="2184400" imgH="762000" progId="Equation.3">
                  <p:embed/>
                  <p:pic>
                    <p:nvPicPr>
                      <p:cNvPr id="0" name=""/>
                      <p:cNvPicPr/>
                      <p:nvPr/>
                    </p:nvPicPr>
                    <p:blipFill>
                      <a:blip r:embed="rId10"/>
                      <a:stretch>
                        <a:fillRect/>
                      </a:stretch>
                    </p:blipFill>
                    <p:spPr>
                      <a:xfrm>
                        <a:off x="7124700" y="3559175"/>
                        <a:ext cx="1635125" cy="569913"/>
                      </a:xfrm>
                      <a:prstGeom prst="rect">
                        <a:avLst/>
                      </a:prstGeom>
                    </p:spPr>
                  </p:pic>
                </p:oleObj>
              </mc:Fallback>
            </mc:AlternateContent>
          </a:graphicData>
        </a:graphic>
      </p:graphicFrame>
      <p:pic>
        <p:nvPicPr>
          <p:cNvPr id="16" name="Picture 15" descr="17_01_Figure.jpg"/>
          <p:cNvPicPr>
            <a:picLocks noChangeAspect="1"/>
          </p:cNvPicPr>
          <p:nvPr/>
        </p:nvPicPr>
        <p:blipFill rotWithShape="1">
          <a:blip r:embed="rId18">
            <a:extLst>
              <a:ext uri="{28A0092B-C50C-407E-A947-70E740481C1C}">
                <a14:useLocalDpi xmlns:a14="http://schemas.microsoft.com/office/drawing/2010/main" val="0"/>
              </a:ext>
            </a:extLst>
          </a:blip>
          <a:srcRect l="53296" t="22734" b="35903"/>
          <a:stretch/>
        </p:blipFill>
        <p:spPr>
          <a:xfrm>
            <a:off x="436192" y="4869709"/>
            <a:ext cx="2820715" cy="1988291"/>
          </a:xfrm>
          <a:prstGeom prst="rect">
            <a:avLst/>
          </a:prstGeom>
        </p:spPr>
      </p:pic>
    </p:spTree>
    <p:extLst>
      <p:ext uri="{BB962C8B-B14F-4D97-AF65-F5344CB8AC3E}">
        <p14:creationId xmlns:p14="http://schemas.microsoft.com/office/powerpoint/2010/main" val="3577966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65124" y="1311407"/>
            <a:ext cx="8778875" cy="5279718"/>
          </a:xfrm>
        </p:spPr>
        <p:txBody>
          <a:bodyPr/>
          <a:lstStyle/>
          <a:p>
            <a:pPr>
              <a:tabLst>
                <a:tab pos="919163" algn="l"/>
              </a:tabLst>
            </a:pPr>
            <a:r>
              <a:rPr lang="en-US" dirty="0" smtClean="0"/>
              <a:t>	Let </a:t>
            </a:r>
            <a:r>
              <a:rPr lang="en-US" i="1" dirty="0" smtClean="0"/>
              <a:t>t</a:t>
            </a:r>
            <a:r>
              <a:rPr lang="en-US" baseline="-25000" dirty="0" smtClean="0"/>
              <a:t>2</a:t>
            </a:r>
            <a:r>
              <a:rPr lang="en-US" dirty="0" smtClean="0"/>
              <a:t>= 2</a:t>
            </a:r>
            <a:r>
              <a:rPr lang="en-US" i="1" dirty="0" smtClean="0"/>
              <a:t>t</a:t>
            </a:r>
            <a:r>
              <a:rPr lang="en-US" baseline="-25000" dirty="0" smtClean="0"/>
              <a:t>1</a:t>
            </a:r>
            <a:r>
              <a:rPr lang="en-US" dirty="0" smtClean="0"/>
              <a:t> in Figure 17.3. (</a:t>
            </a:r>
            <a:r>
              <a:rPr lang="en-US" i="1" dirty="0" smtClean="0"/>
              <a:t>a</a:t>
            </a:r>
            <a:r>
              <a:rPr lang="en-US" dirty="0" smtClean="0"/>
              <a:t>) How does </a:t>
            </a:r>
            <a:r>
              <a:rPr lang="en-US" i="1" dirty="0" smtClean="0"/>
              <a:t>R</a:t>
            </a:r>
            <a:r>
              <a:rPr lang="en-US" baseline="-25000" dirty="0" smtClean="0"/>
              <a:t>1</a:t>
            </a:r>
            <a:r>
              <a:rPr lang="en-US" dirty="0" smtClean="0"/>
              <a:t> compare with </a:t>
            </a:r>
            <a:r>
              <a:rPr lang="en-US" i="1" dirty="0" smtClean="0"/>
              <a:t>R</a:t>
            </a:r>
            <a:r>
              <a:rPr lang="en-US" baseline="-25000" dirty="0" smtClean="0"/>
              <a:t>2</a:t>
            </a:r>
            <a:r>
              <a:rPr lang="en-US" dirty="0" smtClean="0"/>
              <a:t>? (</a:t>
            </a:r>
            <a:r>
              <a:rPr lang="en-US" i="1" dirty="0" smtClean="0"/>
              <a:t>b</a:t>
            </a:r>
            <a:r>
              <a:rPr lang="en-US" dirty="0" smtClean="0"/>
              <a:t>) If the energy in the wave is </a:t>
            </a:r>
            <a:r>
              <a:rPr lang="en-US" i="1" dirty="0" smtClean="0"/>
              <a:t>E</a:t>
            </a:r>
            <a:r>
              <a:rPr lang="en-US" dirty="0" smtClean="0"/>
              <a:t> and there is no dissipation of energy, what is the energy per unit length along the circumference at </a:t>
            </a:r>
            <a:r>
              <a:rPr lang="en-US" i="1" dirty="0" smtClean="0"/>
              <a:t>R</a:t>
            </a:r>
            <a:r>
              <a:rPr lang="en-US" baseline="-25000" dirty="0" smtClean="0"/>
              <a:t>1</a:t>
            </a:r>
            <a:r>
              <a:rPr lang="en-US" dirty="0" smtClean="0"/>
              <a:t>? At </a:t>
            </a:r>
            <a:r>
              <a:rPr lang="en-US" i="1" dirty="0" smtClean="0"/>
              <a:t>R</a:t>
            </a:r>
            <a:r>
              <a:rPr lang="en-US" baseline="-25000" dirty="0" smtClean="0"/>
              <a:t>2</a:t>
            </a:r>
            <a:r>
              <a:rPr lang="en-US" dirty="0" smtClean="0"/>
              <a:t>? (</a:t>
            </a:r>
            <a:r>
              <a:rPr lang="en-US" i="1" dirty="0" smtClean="0"/>
              <a:t>c</a:t>
            </a:r>
            <a:r>
              <a:rPr lang="en-US" dirty="0" smtClean="0"/>
              <a:t>) How does the energy per unit length along a wavefront vary with radial distance </a:t>
            </a:r>
            <a:r>
              <a:rPr lang="en-US" i="1" dirty="0" smtClean="0"/>
              <a:t>r</a:t>
            </a:r>
            <a:r>
              <a:rPr lang="en-US" dirty="0" smtClean="0"/>
              <a:t>?</a:t>
            </a:r>
            <a:endParaRPr lang="en-US" dirty="0"/>
          </a:p>
        </p:txBody>
      </p:sp>
      <p:sp>
        <p:nvSpPr>
          <p:cNvPr id="4" name="Footer Placeholder 3"/>
          <p:cNvSpPr>
            <a:spLocks noGrp="1"/>
          </p:cNvSpPr>
          <p:nvPr>
            <p:ph type="ftr" sz="quarter" idx="10"/>
          </p:nvPr>
        </p:nvSpPr>
        <p:spPr/>
        <p:txBody>
          <a:bodyPr/>
          <a:lstStyle/>
          <a:p>
            <a:r>
              <a:rPr lang="en-GB" dirty="0" smtClean="0">
                <a:solidFill>
                  <a:srgbClr val="000000"/>
                </a:solidFill>
              </a:rPr>
              <a:t>© 2015 Pearson Education, Inc.</a:t>
            </a:r>
            <a:endParaRPr lang="en-GB" dirty="0">
              <a:solidFill>
                <a:srgbClr val="000000"/>
              </a:solidFill>
            </a:endParaRPr>
          </a:p>
        </p:txBody>
      </p:sp>
      <p:sp>
        <p:nvSpPr>
          <p:cNvPr id="10" name="Text Placeholder 9"/>
          <p:cNvSpPr>
            <a:spLocks noGrp="1"/>
          </p:cNvSpPr>
          <p:nvPr>
            <p:ph type="body" sz="quarter" idx="11"/>
          </p:nvPr>
        </p:nvSpPr>
        <p:spPr/>
        <p:txBody>
          <a:bodyPr/>
          <a:lstStyle/>
          <a:p>
            <a:r>
              <a:rPr lang="en-US" dirty="0" smtClean="0"/>
              <a:t>Checkpoint 17.1</a:t>
            </a:r>
            <a:endParaRPr lang="en-US" dirty="0"/>
          </a:p>
        </p:txBody>
      </p:sp>
      <p:sp>
        <p:nvSpPr>
          <p:cNvPr id="11" name="Text Placeholder 10"/>
          <p:cNvSpPr>
            <a:spLocks noGrp="1"/>
          </p:cNvSpPr>
          <p:nvPr>
            <p:ph type="body" sz="quarter" idx="12"/>
          </p:nvPr>
        </p:nvSpPr>
        <p:spPr/>
        <p:txBody>
          <a:bodyPr/>
          <a:lstStyle/>
          <a:p>
            <a:r>
              <a:rPr lang="en-US" dirty="0" smtClean="0"/>
              <a:t>17.1</a:t>
            </a:r>
            <a:endParaRPr lang="en-US" dirty="0"/>
          </a:p>
        </p:txBody>
      </p:sp>
      <p:pic>
        <p:nvPicPr>
          <p:cNvPr id="13" name="Picture 12" descr="17_03_Figure.jpg"/>
          <p:cNvPicPr>
            <a:picLocks noChangeAspect="1"/>
          </p:cNvPicPr>
          <p:nvPr/>
        </p:nvPicPr>
        <p:blipFill rotWithShape="1">
          <a:blip r:embed="rId4">
            <a:extLst>
              <a:ext uri="{28A0092B-C50C-407E-A947-70E740481C1C}">
                <a14:useLocalDpi xmlns:a14="http://schemas.microsoft.com/office/drawing/2010/main" val="0"/>
              </a:ext>
            </a:extLst>
          </a:blip>
          <a:srcRect t="11030" b="3025"/>
          <a:stretch/>
        </p:blipFill>
        <p:spPr>
          <a:xfrm>
            <a:off x="4045842" y="3771339"/>
            <a:ext cx="5098158" cy="3086661"/>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2748935531"/>
              </p:ext>
            </p:extLst>
          </p:nvPr>
        </p:nvGraphicFramePr>
        <p:xfrm>
          <a:off x="948792" y="4587926"/>
          <a:ext cx="635000" cy="762000"/>
        </p:xfrm>
        <a:graphic>
          <a:graphicData uri="http://schemas.openxmlformats.org/presentationml/2006/ole">
            <mc:AlternateContent xmlns:mc="http://schemas.openxmlformats.org/markup-compatibility/2006">
              <mc:Choice xmlns:v="urn:schemas-microsoft-com:vml" Requires="v">
                <p:oleObj spid="_x0000_s73753" name="Equation" r:id="rId5" imgW="635000" imgH="762000" progId="Equation.3">
                  <p:embed/>
                </p:oleObj>
              </mc:Choice>
              <mc:Fallback>
                <p:oleObj name="Equation" r:id="rId5" imgW="635000" imgH="762000" progId="Equation.3">
                  <p:embed/>
                  <p:pic>
                    <p:nvPicPr>
                      <p:cNvPr id="0" name=""/>
                      <p:cNvPicPr/>
                      <p:nvPr/>
                    </p:nvPicPr>
                    <p:blipFill>
                      <a:blip r:embed="rId6"/>
                      <a:stretch>
                        <a:fillRect/>
                      </a:stretch>
                    </p:blipFill>
                    <p:spPr>
                      <a:xfrm>
                        <a:off x="948792" y="4587926"/>
                        <a:ext cx="635000" cy="762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20574900"/>
              </p:ext>
            </p:extLst>
          </p:nvPr>
        </p:nvGraphicFramePr>
        <p:xfrm>
          <a:off x="840907" y="3437820"/>
          <a:ext cx="940510" cy="820809"/>
        </p:xfrm>
        <a:graphic>
          <a:graphicData uri="http://schemas.openxmlformats.org/presentationml/2006/ole">
            <mc:AlternateContent xmlns:mc="http://schemas.openxmlformats.org/markup-compatibility/2006">
              <mc:Choice xmlns:v="urn:schemas-microsoft-com:vml" Requires="v">
                <p:oleObj spid="_x0000_s73754" name="Equation" r:id="rId7" imgW="698500" imgH="609600" progId="Equation.3">
                  <p:embed/>
                </p:oleObj>
              </mc:Choice>
              <mc:Fallback>
                <p:oleObj name="Equation" r:id="rId7" imgW="698500" imgH="609600" progId="Equation.3">
                  <p:embed/>
                  <p:pic>
                    <p:nvPicPr>
                      <p:cNvPr id="0" name=""/>
                      <p:cNvPicPr/>
                      <p:nvPr/>
                    </p:nvPicPr>
                    <p:blipFill>
                      <a:blip r:embed="rId8"/>
                      <a:stretch>
                        <a:fillRect/>
                      </a:stretch>
                    </p:blipFill>
                    <p:spPr>
                      <a:xfrm>
                        <a:off x="840907" y="3437820"/>
                        <a:ext cx="940510" cy="820809"/>
                      </a:xfrm>
                      <a:prstGeom prst="rect">
                        <a:avLst/>
                      </a:prstGeom>
                    </p:spPr>
                  </p:pic>
                </p:oleObj>
              </mc:Fallback>
            </mc:AlternateContent>
          </a:graphicData>
        </a:graphic>
      </p:graphicFrame>
    </p:spTree>
    <p:extLst>
      <p:ext uri="{BB962C8B-B14F-4D97-AF65-F5344CB8AC3E}">
        <p14:creationId xmlns:p14="http://schemas.microsoft.com/office/powerpoint/2010/main" val="4219870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30" name="Rectangle 6"/>
          <p:cNvSpPr>
            <a:spLocks noGrp="1" noChangeArrowheads="1"/>
          </p:cNvSpPr>
          <p:nvPr>
            <p:ph type="body" sz="quarter" idx="11"/>
          </p:nvPr>
        </p:nvSpPr>
        <p:spPr/>
        <p:txBody>
          <a:bodyPr/>
          <a:lstStyle/>
          <a:p>
            <a:r>
              <a:rPr lang="en-US" dirty="0" smtClean="0">
                <a:sym typeface="Symbol"/>
              </a:rPr>
              <a:t>Section 17.1: Wavefronts</a:t>
            </a:r>
            <a:endParaRPr lang="en-US" dirty="0">
              <a:sym typeface="Symbol"/>
            </a:endParaRPr>
          </a:p>
        </p:txBody>
      </p:sp>
      <p:pic>
        <p:nvPicPr>
          <p:cNvPr id="15" name="Picture 14" descr="17_06_Figure.jpg"/>
          <p:cNvPicPr>
            <a:picLocks noChangeAspect="1"/>
          </p:cNvPicPr>
          <p:nvPr/>
        </p:nvPicPr>
        <p:blipFill rotWithShape="1">
          <a:blip r:embed="rId3">
            <a:extLst>
              <a:ext uri="{28A0092B-C50C-407E-A947-70E740481C1C}">
                <a14:useLocalDpi xmlns:a14="http://schemas.microsoft.com/office/drawing/2010/main" val="0"/>
              </a:ext>
            </a:extLst>
          </a:blip>
          <a:srcRect b="2496"/>
          <a:stretch/>
        </p:blipFill>
        <p:spPr>
          <a:xfrm>
            <a:off x="3984258" y="2019826"/>
            <a:ext cx="5081379" cy="4111805"/>
          </a:xfrm>
          <a:prstGeom prst="rect">
            <a:avLst/>
          </a:prstGeom>
        </p:spPr>
      </p:pic>
      <p:sp>
        <p:nvSpPr>
          <p:cNvPr id="7" name="Content Placeholder 6"/>
          <p:cNvSpPr>
            <a:spLocks noGrp="1"/>
          </p:cNvSpPr>
          <p:nvPr>
            <p:ph idx="1"/>
          </p:nvPr>
        </p:nvSpPr>
        <p:spPr>
          <a:xfrm>
            <a:off x="0" y="1170432"/>
            <a:ext cx="4304563" cy="5422392"/>
          </a:xfrm>
        </p:spPr>
        <p:txBody>
          <a:bodyPr/>
          <a:lstStyle/>
          <a:p>
            <a:r>
              <a:rPr lang="en-US" dirty="0" smtClean="0"/>
              <a:t>The waves that spread out in three dimensions are called </a:t>
            </a:r>
            <a:r>
              <a:rPr lang="en-US" b="1" dirty="0" smtClean="0"/>
              <a:t>spherical waves</a:t>
            </a:r>
            <a:r>
              <a:rPr lang="en-US" dirty="0" smtClean="0"/>
              <a:t>. </a:t>
            </a:r>
          </a:p>
          <a:p>
            <a:r>
              <a:rPr lang="en-US" dirty="0" smtClean="0"/>
              <a:t>The energy carried by a spherical wavefront is spread out over a spherical area of </a:t>
            </a:r>
            <a:br>
              <a:rPr lang="en-US" dirty="0" smtClean="0"/>
            </a:br>
            <a:r>
              <a:rPr lang="en-US" i="1" dirty="0" smtClean="0"/>
              <a:t>Area</a:t>
            </a:r>
            <a:r>
              <a:rPr lang="en-US" dirty="0" smtClean="0"/>
              <a:t> = 4</a:t>
            </a:r>
            <a:r>
              <a:rPr lang="pl-PL" i="1" dirty="0"/>
              <a:t>π</a:t>
            </a:r>
            <a:r>
              <a:rPr lang="en-US" i="1" dirty="0" smtClean="0"/>
              <a:t>r</a:t>
            </a:r>
            <a:r>
              <a:rPr lang="en-US" baseline="30000" dirty="0" smtClean="0"/>
              <a:t>2</a:t>
            </a:r>
            <a:r>
              <a:rPr lang="en-US" dirty="0" smtClean="0"/>
              <a:t>. </a:t>
            </a:r>
          </a:p>
          <a:p>
            <a:r>
              <a:rPr lang="en-US" dirty="0" smtClean="0"/>
              <a:t>So, for waves in three dimensions, </a:t>
            </a:r>
            <a:r>
              <a:rPr lang="en-US" i="1" dirty="0" smtClean="0"/>
              <a:t>Energy</a:t>
            </a:r>
            <a:r>
              <a:rPr lang="en-US" dirty="0" smtClean="0"/>
              <a:t> ~ </a:t>
            </a:r>
            <a:r>
              <a:rPr lang="en-US" i="1" dirty="0" smtClean="0"/>
              <a:t>r</a:t>
            </a:r>
            <a:r>
              <a:rPr lang="en-US" baseline="30000" dirty="0" smtClean="0"/>
              <a:t>2</a:t>
            </a:r>
            <a:r>
              <a:rPr lang="en-US" dirty="0" smtClean="0"/>
              <a:t>, and therefore amplitude </a:t>
            </a:r>
            <a:br>
              <a:rPr lang="en-US" dirty="0" smtClean="0"/>
            </a:br>
            <a:r>
              <a:rPr lang="en-US" i="1" dirty="0" smtClean="0"/>
              <a:t>A</a:t>
            </a:r>
            <a:r>
              <a:rPr lang="en-US" dirty="0" smtClean="0"/>
              <a:t> ~ 1/</a:t>
            </a:r>
            <a:r>
              <a:rPr lang="en-US" i="1" dirty="0" smtClean="0"/>
              <a:t>r</a:t>
            </a:r>
            <a:r>
              <a:rPr lang="en-US" dirty="0" smtClean="0"/>
              <a:t>. </a:t>
            </a:r>
            <a:endParaRPr lang="en-US" dirty="0"/>
          </a:p>
        </p:txBody>
      </p:sp>
      <p:sp>
        <p:nvSpPr>
          <p:cNvPr id="3" name="Rectangle 2"/>
          <p:cNvSpPr/>
          <p:nvPr/>
        </p:nvSpPr>
        <p:spPr>
          <a:xfrm>
            <a:off x="4977350" y="1286844"/>
            <a:ext cx="3104536" cy="461665"/>
          </a:xfrm>
          <a:prstGeom prst="rect">
            <a:avLst/>
          </a:prstGeom>
        </p:spPr>
        <p:txBody>
          <a:bodyPr wrap="none">
            <a:spAutoFit/>
          </a:bodyPr>
          <a:lstStyle/>
          <a:p>
            <a:r>
              <a:rPr lang="en-US" kern="0" dirty="0" smtClean="0">
                <a:solidFill>
                  <a:srgbClr val="000000"/>
                </a:solidFill>
                <a:latin typeface="Times New Roman"/>
                <a:ea typeface="ＭＳ Ｐゴシック"/>
                <a:cs typeface="Times New Roman"/>
              </a:rPr>
              <a:t>3D:  </a:t>
            </a:r>
            <a:r>
              <a:rPr lang="en-US" i="1" kern="0" dirty="0">
                <a:solidFill>
                  <a:srgbClr val="000000"/>
                </a:solidFill>
                <a:latin typeface="Times New Roman"/>
                <a:ea typeface="ＭＳ Ｐゴシック"/>
                <a:cs typeface="Times New Roman"/>
              </a:rPr>
              <a:t>E</a:t>
            </a:r>
            <a:r>
              <a:rPr lang="en-US" kern="0" dirty="0" smtClean="0">
                <a:solidFill>
                  <a:srgbClr val="000000"/>
                </a:solidFill>
                <a:latin typeface="Times New Roman"/>
                <a:ea typeface="ＭＳ Ｐゴシック"/>
                <a:cs typeface="Times New Roman"/>
              </a:rPr>
              <a:t>/</a:t>
            </a:r>
            <a:r>
              <a:rPr lang="en-US" i="1" kern="0" dirty="0" smtClean="0">
                <a:solidFill>
                  <a:srgbClr val="000000"/>
                </a:solidFill>
                <a:latin typeface="Times New Roman"/>
                <a:ea typeface="ＭＳ Ｐゴシック"/>
                <a:cs typeface="Times New Roman"/>
              </a:rPr>
              <a:t>Area</a:t>
            </a:r>
            <a:r>
              <a:rPr lang="en-US" kern="0" dirty="0" smtClean="0">
                <a:solidFill>
                  <a:srgbClr val="000000"/>
                </a:solidFill>
                <a:latin typeface="Times New Roman"/>
                <a:ea typeface="ＭＳ Ｐゴシック"/>
                <a:cs typeface="Times New Roman"/>
              </a:rPr>
              <a:t> </a:t>
            </a:r>
            <a:r>
              <a:rPr lang="en-US" kern="0" dirty="0">
                <a:solidFill>
                  <a:srgbClr val="000000"/>
                </a:solidFill>
                <a:latin typeface="Times New Roman"/>
                <a:ea typeface="ＭＳ Ｐゴシック"/>
                <a:cs typeface="Times New Roman"/>
              </a:rPr>
              <a:t>= </a:t>
            </a:r>
            <a:r>
              <a:rPr lang="en-US" kern="0" dirty="0" smtClean="0">
                <a:solidFill>
                  <a:srgbClr val="000000"/>
                </a:solidFill>
                <a:latin typeface="Times New Roman"/>
                <a:ea typeface="ＭＳ Ｐゴシック"/>
                <a:cs typeface="Times New Roman"/>
              </a:rPr>
              <a:t>½ </a:t>
            </a:r>
            <a:r>
              <a:rPr lang="el-GR" i="1" kern="0" dirty="0" smtClean="0">
                <a:solidFill>
                  <a:srgbClr val="000000"/>
                </a:solidFill>
                <a:latin typeface="Times New Roman"/>
                <a:ea typeface="ＭＳ Ｐゴシック"/>
                <a:cs typeface="Times New Roman"/>
              </a:rPr>
              <a:t>μ</a:t>
            </a:r>
            <a:r>
              <a:rPr lang="en-US" i="1" kern="0" dirty="0">
                <a:solidFill>
                  <a:srgbClr val="000000"/>
                </a:solidFill>
                <a:latin typeface="Times New Roman"/>
                <a:ea typeface="ＭＳ Ｐゴシック"/>
                <a:cs typeface="Times New Roman"/>
                <a:sym typeface="Symbol"/>
              </a:rPr>
              <a:t></a:t>
            </a:r>
            <a:r>
              <a:rPr lang="en-US" i="1" kern="0" spc="-300" dirty="0">
                <a:solidFill>
                  <a:srgbClr val="000000"/>
                </a:solidFill>
                <a:latin typeface="Times New Roman"/>
                <a:ea typeface="ＭＳ Ｐゴシック"/>
                <a:cs typeface="Times New Roman"/>
                <a:sym typeface="Symbol"/>
              </a:rPr>
              <a:t> </a:t>
            </a:r>
            <a:r>
              <a:rPr lang="en-US" kern="0" baseline="30000" dirty="0">
                <a:solidFill>
                  <a:srgbClr val="000000"/>
                </a:solidFill>
                <a:latin typeface="Times New Roman"/>
                <a:ea typeface="ＭＳ Ｐゴシック"/>
                <a:cs typeface="Times New Roman"/>
                <a:sym typeface="Symbol"/>
              </a:rPr>
              <a:t>2</a:t>
            </a:r>
            <a:r>
              <a:rPr lang="en-US" i="1" kern="0" dirty="0">
                <a:solidFill>
                  <a:srgbClr val="000000"/>
                </a:solidFill>
                <a:latin typeface="Times New Roman"/>
                <a:ea typeface="ＭＳ Ｐゴシック"/>
                <a:cs typeface="Times New Roman"/>
                <a:sym typeface="Symbol"/>
              </a:rPr>
              <a:t>A</a:t>
            </a:r>
            <a:r>
              <a:rPr lang="en-US" kern="0" baseline="30000" dirty="0">
                <a:solidFill>
                  <a:srgbClr val="000000"/>
                </a:solidFill>
                <a:latin typeface="Times New Roman"/>
                <a:ea typeface="ＭＳ Ｐゴシック"/>
                <a:cs typeface="Times New Roman"/>
                <a:sym typeface="Symbol"/>
              </a:rPr>
              <a:t>2</a:t>
            </a:r>
            <a:r>
              <a:rPr lang="en-US" kern="0" dirty="0">
                <a:solidFill>
                  <a:srgbClr val="000000"/>
                </a:solidFill>
                <a:latin typeface="Times New Roman"/>
                <a:ea typeface="ＭＳ Ｐゴシック"/>
                <a:cs typeface="Times New Roman"/>
              </a:rPr>
              <a:t> </a:t>
            </a:r>
            <a:endParaRPr lang="en-US" dirty="0"/>
          </a:p>
        </p:txBody>
      </p:sp>
    </p:spTree>
    <p:extLst>
      <p:ext uri="{BB962C8B-B14F-4D97-AF65-F5344CB8AC3E}">
        <p14:creationId xmlns:p14="http://schemas.microsoft.com/office/powerpoint/2010/main" val="10770710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4534</TotalTime>
  <Words>1943</Words>
  <Application>Microsoft Macintosh PowerPoint</Application>
  <PresentationFormat>On-screen Show (4:3)</PresentationFormat>
  <Paragraphs>260</Paragraphs>
  <Slides>60</Slides>
  <Notes>60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HA5Lect_template</vt:lpstr>
      <vt:lpstr>Equation</vt:lpstr>
      <vt:lpstr>Chapter 17 Waves in Two and Three Dimensions</vt:lpstr>
      <vt:lpstr>PowerPoint Presentation</vt:lpstr>
      <vt:lpstr>Section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17.2 Wavelength of audible sound</vt:lpstr>
      <vt:lpstr>Exercise 17.2 Wavelength of audible sound (cont.)</vt:lpstr>
      <vt:lpstr>Section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17.3 Nodes (cont.)</vt:lpstr>
      <vt:lpstr>PowerPoint Presentation</vt:lpstr>
      <vt:lpstr>PowerPoint Presentation</vt:lpstr>
      <vt:lpstr>PowerPoint Presentation</vt:lpstr>
      <vt:lpstr>PowerPoint Presentation</vt:lpstr>
      <vt:lpstr>PowerPoint Presentation</vt:lpstr>
      <vt:lpstr>PowerPoint Presentation</vt:lpstr>
      <vt:lpstr>Concepts: Characteristics of waves in two and three dimensions</vt:lpstr>
      <vt:lpstr>Concepts: Characteristics of waves in two and three dimensions</vt:lpstr>
      <vt:lpstr>Quantitative Tools: Characteristics of waves in two and three dimensions</vt:lpstr>
      <vt:lpstr>Quantitative Tools: Characteristics of waves in two and three dimensions</vt:lpstr>
      <vt:lpstr>Concepts: Sound waves</vt:lpstr>
      <vt:lpstr>Quantitative Tools: Sound waves</vt:lpstr>
      <vt:lpstr>Concepts: Interference effects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Seth Fraden</cp:lastModifiedBy>
  <cp:revision>519</cp:revision>
  <dcterms:created xsi:type="dcterms:W3CDTF">2007-09-26T05:29:17Z</dcterms:created>
  <dcterms:modified xsi:type="dcterms:W3CDTF">2015-12-11T03:58:17Z</dcterms:modified>
</cp:coreProperties>
</file>